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5"/>
  </p:notesMasterIdLst>
  <p:sldIdLst>
    <p:sldId id="256" r:id="rId2"/>
    <p:sldId id="3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Lst>
  <p:sldSz cx="9144000" cy="6858000" type="screen4x3"/>
  <p:notesSz cx="6858000" cy="9144000"/>
  <p:embeddedFontLst>
    <p:embeddedFont>
      <p:font typeface="Gill Sans" panose="020B0604020202020204" charset="0"/>
      <p:regular r:id="rId126"/>
      <p:bold r:id="rId127"/>
    </p:embeddedFont>
    <p:embeddedFont>
      <p:font typeface="Helvetica Neue" panose="020B0604020202020204" charset="0"/>
      <p:regular r:id="rId128"/>
      <p:bold r:id="rId129"/>
      <p:italic r:id="rId130"/>
      <p:boldItalic r:id="rId131"/>
    </p:embeddedFont>
    <p:embeddedFont>
      <p:font typeface="Rockwell" panose="02060603020205020403" pitchFamily="18" charset="0"/>
      <p:regular r:id="rId132"/>
      <p:bold r:id="rId133"/>
      <p:italic r:id="rId134"/>
      <p:boldItalic r:id="rId135"/>
    </p:embeddedFont>
    <p:embeddedFont>
      <p:font typeface="Tahoma" panose="020B0604030504040204" pitchFamily="34" charset="0"/>
      <p:regular r:id="rId136"/>
      <p:bold r:id="rId137"/>
    </p:embeddedFont>
    <p:embeddedFont>
      <p:font typeface="Verdana" panose="020B0604030504040204" pitchFamily="34"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hCOPvqVEw2pfLakwzN9gOkG6Ts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1250EC-539B-45C8-824C-F96BA053ABC9}">
  <a:tblStyle styleId="{361250EC-539B-45C8-824C-F96BA053ABC9}"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6FB"/>
          </a:solidFill>
        </a:fill>
      </a:tcStyle>
    </a:wholeTbl>
    <a:band1H>
      <a:tcTxStyle b="off" i="off"/>
      <a:tcStyle>
        <a:tcBdr/>
        <a:fill>
          <a:solidFill>
            <a:srgbClr val="CEECF6"/>
          </a:solidFill>
        </a:fill>
      </a:tcStyle>
    </a:band1H>
    <a:band2H>
      <a:tcTxStyle b="off" i="off"/>
      <a:tcStyle>
        <a:tcBdr/>
      </a:tcStyle>
    </a:band2H>
    <a:band1V>
      <a:tcTxStyle b="off" i="off"/>
      <a:tcStyle>
        <a:tcBdr/>
        <a:fill>
          <a:solidFill>
            <a:srgbClr val="CEECF6"/>
          </a:solidFill>
        </a:fill>
      </a:tcStyle>
    </a:band1V>
    <a:band2V>
      <a:tcTxStyle b="off" i="off"/>
      <a:tcStyle>
        <a:tcBdr/>
      </a:tcStyle>
    </a:band2V>
    <a:lastCol>
      <a:tcTxStyle b="on" i="off">
        <a:font>
          <a:latin typeface="Gill Sans MT"/>
          <a:ea typeface="Gill Sans MT"/>
          <a:cs typeface="Gill Sans MT"/>
        </a:font>
        <a:schemeClr val="lt1"/>
      </a:tcTxStyle>
      <a:tcStyle>
        <a:tcBdr/>
        <a:fill>
          <a:solidFill>
            <a:schemeClr val="accent3"/>
          </a:solidFill>
        </a:fill>
      </a:tcStyle>
    </a:lastCol>
    <a:firstCol>
      <a:tcTxStyle b="on" i="off">
        <a:font>
          <a:latin typeface="Gill Sans MT"/>
          <a:ea typeface="Gill Sans MT"/>
          <a:cs typeface="Gill Sans MT"/>
        </a:font>
        <a:schemeClr val="lt1"/>
      </a:tcTxStyle>
      <a:tcStyle>
        <a:tcBdr/>
        <a:fill>
          <a:solidFill>
            <a:schemeClr val="accent3"/>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810"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5.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font" Target="fonts/font16.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7" name="Google Shape;1287;p8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4" name="Google Shape;1294;p8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1" name="Google Shape;1301;p8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8" name="Google Shape;1308;p9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5" name="Google Shape;1315;p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2" name="Google Shape;1322;p9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9" name="Google Shape;1329;p9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6" name="Google Shape;1336;p9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3" name="Google Shape;1343;p9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0" name="Google Shape;1350;p8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6" name="Google Shape;1356;p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2" name="Google Shape;1362;p9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8" name="Google Shape;1368;p10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4" name="Google Shape;1374;p10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6" name="Google Shape;1386;p10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2" name="Google Shape;1402;p10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9" name="Google Shape;1409;p1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6" name="Google Shape;1416;p10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3" name="Google Shape;1423;p10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1" name="Google Shape;1431;p1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8" name="Google Shape;1438;p10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5" name="Google Shape;1445;p1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2" name="Google Shape;1452;p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47: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5" name="Google Shape;78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47</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48: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2" name="Google Shape;792;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48</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49: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4" name="Google Shape;80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Htc vive from 2016</a:t>
            </a:r>
            <a:endParaRPr/>
          </a:p>
          <a:p>
            <a:pPr marL="0" lvl="0" indent="0" algn="l" rtl="0">
              <a:lnSpc>
                <a:spcPct val="100000"/>
              </a:lnSpc>
              <a:spcBef>
                <a:spcPts val="0"/>
              </a:spcBef>
              <a:spcAft>
                <a:spcPts val="0"/>
              </a:spcAft>
              <a:buSzPts val="1400"/>
              <a:buNone/>
            </a:pPr>
            <a:endParaRPr/>
          </a:p>
        </p:txBody>
      </p:sp>
      <p:sp>
        <p:nvSpPr>
          <p:cNvPr id="805" name="Google Shape;805;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49</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51: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55" name="Google Shape;85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52: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52</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53: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2" name="Google Shape;88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53</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4: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7" name="Google Shape;91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DAG = directed acyclic graph</a:t>
            </a:r>
            <a:endParaRPr/>
          </a:p>
        </p:txBody>
      </p:sp>
      <p:sp>
        <p:nvSpPr>
          <p:cNvPr id="918" name="Google Shape;91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54</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55: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4" name="Google Shape;92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5" name="Google Shape;92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55</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56: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56</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8: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9" name="Google Shape;94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0" name="Google Shape;95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58</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59: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6" name="Google Shape;95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59</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0: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0" name="Google Shape;97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1" name="Google Shape;97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60</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61: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3" name="Google Shape;98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61</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63:notes"/>
          <p:cNvSpPr>
            <a:spLocks noGrp="1" noRot="1" noChangeAspect="1"/>
          </p:cNvSpPr>
          <p:nvPr>
            <p:ph type="sldImg" idx="2"/>
          </p:nvPr>
        </p:nvSpPr>
        <p:spPr>
          <a:xfrm>
            <a:off x="1257300" y="720725"/>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1" name="Google Shape;99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2" name="Google Shape;99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b="0">
                <a:solidFill>
                  <a:schemeClr val="dk1"/>
                </a:solidFill>
                <a:latin typeface="Verdana"/>
                <a:ea typeface="Verdana"/>
                <a:cs typeface="Verdana"/>
                <a:sym typeface="Verdana"/>
              </a:rPr>
              <a:t>62</a:t>
            </a:fld>
            <a:endParaRPr sz="1300" b="0">
              <a:solidFill>
                <a:schemeClr val="dk1"/>
              </a:solidFill>
              <a:latin typeface="Verdana"/>
              <a:ea typeface="Verdana"/>
              <a:cs typeface="Verdana"/>
              <a:sym typeface="Verdan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6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4" name="Google Shape;1004;p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p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2" name="Google Shape;1022;p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p7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p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6" name="Google Shape;1046;p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2" name="Google Shape;1052;p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8" name="Google Shape;1058;p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6" name="Google Shape;1066;p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4" name="Google Shape;1074;p1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p1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p1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p1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p1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p1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1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p1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1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1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p1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1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1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1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7" name="Google Shape;1227;p1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8" name="Google Shape;1238;p1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5" name="Google Shape;1245;p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p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7" name="Google Shape;1257;p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p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9" name="Google Shape;1269;p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5" name="Google Shape;1275;p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8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25"/>
          <p:cNvSpPr/>
          <p:nvPr/>
        </p:nvSpPr>
        <p:spPr>
          <a:xfrm>
            <a:off x="334900" y="3085765"/>
            <a:ext cx="8447150" cy="330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25"/>
          <p:cNvSpPr txBox="1">
            <a:spLocks noGrp="1"/>
          </p:cNvSpPr>
          <p:nvPr>
            <p:ph type="ctrTitle"/>
          </p:nvPr>
        </p:nvSpPr>
        <p:spPr>
          <a:xfrm>
            <a:off x="435894" y="1020431"/>
            <a:ext cx="8245162"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700"/>
              <a:buFont typeface="Gill Sans"/>
              <a:buNone/>
              <a:defRPr sz="27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5"/>
          <p:cNvSpPr txBox="1">
            <a:spLocks noGrp="1"/>
          </p:cNvSpPr>
          <p:nvPr>
            <p:ph type="subTitle" idx="1"/>
          </p:nvPr>
        </p:nvSpPr>
        <p:spPr>
          <a:xfrm>
            <a:off x="435895" y="2495446"/>
            <a:ext cx="8245160" cy="59032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240"/>
              </a:spcBef>
              <a:spcAft>
                <a:spcPts val="0"/>
              </a:spcAft>
              <a:buSzPts val="1104"/>
              <a:buNone/>
              <a:defRPr sz="1200" cap="none">
                <a:solidFill>
                  <a:schemeClr val="accent2"/>
                </a:solidFill>
              </a:defRPr>
            </a:lvl1pPr>
            <a:lvl2pPr lvl="1" algn="ctr">
              <a:lnSpc>
                <a:spcPct val="100000"/>
              </a:lnSpc>
              <a:spcBef>
                <a:spcPts val="450"/>
              </a:spcBef>
              <a:spcAft>
                <a:spcPts val="0"/>
              </a:spcAft>
              <a:buSzPts val="1104"/>
              <a:buNone/>
              <a:defRPr>
                <a:solidFill>
                  <a:srgbClr val="888888"/>
                </a:solidFill>
              </a:defRPr>
            </a:lvl2pPr>
            <a:lvl3pPr lvl="2" algn="ctr">
              <a:lnSpc>
                <a:spcPct val="100000"/>
              </a:lnSpc>
              <a:spcBef>
                <a:spcPts val="450"/>
              </a:spcBef>
              <a:spcAft>
                <a:spcPts val="0"/>
              </a:spcAft>
              <a:buSzPts val="966"/>
              <a:buNone/>
              <a:defRPr>
                <a:solidFill>
                  <a:srgbClr val="888888"/>
                </a:solidFill>
              </a:defRPr>
            </a:lvl3pPr>
            <a:lvl4pPr lvl="3" algn="ctr">
              <a:lnSpc>
                <a:spcPct val="100000"/>
              </a:lnSpc>
              <a:spcBef>
                <a:spcPts val="450"/>
              </a:spcBef>
              <a:spcAft>
                <a:spcPts val="0"/>
              </a:spcAft>
              <a:buSzPts val="828"/>
              <a:buNone/>
              <a:defRPr>
                <a:solidFill>
                  <a:srgbClr val="888888"/>
                </a:solidFill>
              </a:defRPr>
            </a:lvl4pPr>
            <a:lvl5pPr lvl="4" algn="ctr">
              <a:lnSpc>
                <a:spcPct val="100000"/>
              </a:lnSpc>
              <a:spcBef>
                <a:spcPts val="450"/>
              </a:spcBef>
              <a:spcAft>
                <a:spcPts val="0"/>
              </a:spcAft>
              <a:buSzPts val="828"/>
              <a:buNone/>
              <a:defRPr>
                <a:solidFill>
                  <a:srgbClr val="888888"/>
                </a:solidFill>
              </a:defRPr>
            </a:lvl5pPr>
            <a:lvl6pPr lvl="5" algn="ctr">
              <a:lnSpc>
                <a:spcPct val="100000"/>
              </a:lnSpc>
              <a:spcBef>
                <a:spcPts val="450"/>
              </a:spcBef>
              <a:spcAft>
                <a:spcPts val="0"/>
              </a:spcAft>
              <a:buSzPts val="828"/>
              <a:buNone/>
              <a:defRPr>
                <a:solidFill>
                  <a:srgbClr val="888888"/>
                </a:solidFill>
              </a:defRPr>
            </a:lvl6pPr>
            <a:lvl7pPr lvl="6" algn="ctr">
              <a:lnSpc>
                <a:spcPct val="100000"/>
              </a:lnSpc>
              <a:spcBef>
                <a:spcPts val="450"/>
              </a:spcBef>
              <a:spcAft>
                <a:spcPts val="0"/>
              </a:spcAft>
              <a:buSzPts val="828"/>
              <a:buNone/>
              <a:defRPr>
                <a:solidFill>
                  <a:srgbClr val="888888"/>
                </a:solidFill>
              </a:defRPr>
            </a:lvl7pPr>
            <a:lvl8pPr lvl="7" algn="ctr">
              <a:lnSpc>
                <a:spcPct val="100000"/>
              </a:lnSpc>
              <a:spcBef>
                <a:spcPts val="450"/>
              </a:spcBef>
              <a:spcAft>
                <a:spcPts val="0"/>
              </a:spcAft>
              <a:buSzPts val="828"/>
              <a:buNone/>
              <a:defRPr>
                <a:solidFill>
                  <a:srgbClr val="888888"/>
                </a:solidFill>
              </a:defRPr>
            </a:lvl8pPr>
            <a:lvl9pPr lvl="8" algn="ctr">
              <a:lnSpc>
                <a:spcPct val="100000"/>
              </a:lnSpc>
              <a:spcBef>
                <a:spcPts val="450"/>
              </a:spcBef>
              <a:spcAft>
                <a:spcPts val="450"/>
              </a:spcAft>
              <a:buSzPts val="828"/>
              <a:buNone/>
              <a:defRPr>
                <a:solidFill>
                  <a:srgbClr val="888888"/>
                </a:solidFill>
              </a:defRPr>
            </a:lvl9pPr>
          </a:lstStyle>
          <a:p>
            <a:endParaRPr/>
          </a:p>
        </p:txBody>
      </p:sp>
      <p:sp>
        <p:nvSpPr>
          <p:cNvPr id="22" name="Google Shape;22;p125"/>
          <p:cNvSpPr txBox="1">
            <a:spLocks noGrp="1"/>
          </p:cNvSpPr>
          <p:nvPr>
            <p:ph type="dt" idx="10"/>
          </p:nvPr>
        </p:nvSpPr>
        <p:spPr>
          <a:xfrm>
            <a:off x="5704463" y="5956138"/>
            <a:ext cx="21336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25"/>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5"/>
          <p:cNvSpPr txBox="1">
            <a:spLocks noGrp="1"/>
          </p:cNvSpPr>
          <p:nvPr>
            <p:ph type="sldNum" idx="12"/>
          </p:nvPr>
        </p:nvSpPr>
        <p:spPr>
          <a:xfrm>
            <a:off x="7918725" y="5956138"/>
            <a:ext cx="76233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4"/>
          <p:cNvSpPr/>
          <p:nvPr/>
        </p:nvSpPr>
        <p:spPr>
          <a:xfrm>
            <a:off x="330214" y="614407"/>
            <a:ext cx="8482004"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3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4"/>
          <p:cNvSpPr txBox="1">
            <a:spLocks noGrp="1"/>
          </p:cNvSpPr>
          <p:nvPr>
            <p:ph type="body" idx="1"/>
          </p:nvPr>
        </p:nvSpPr>
        <p:spPr>
          <a:xfrm rot="5400000">
            <a:off x="2810603" y="-38706"/>
            <a:ext cx="3522794" cy="8272212"/>
          </a:xfrm>
          <a:prstGeom prst="rect">
            <a:avLst/>
          </a:prstGeom>
          <a:noFill/>
          <a:ln>
            <a:noFill/>
          </a:ln>
        </p:spPr>
        <p:txBody>
          <a:bodyPr spcFirstLastPara="1" wrap="square" lIns="91425" tIns="45700" rIns="91425" bIns="45700" anchor="t" anchorCtr="0">
            <a:normAutofit/>
          </a:bodyPr>
          <a:lstStyle>
            <a:lvl1pPr marL="457200" lvl="0" indent="-307467" algn="l">
              <a:lnSpc>
                <a:spcPct val="100000"/>
              </a:lnSpc>
              <a:spcBef>
                <a:spcPts val="270"/>
              </a:spcBef>
              <a:spcAft>
                <a:spcPts val="0"/>
              </a:spcAft>
              <a:buSzPts val="1242"/>
              <a:buChar char="◼"/>
              <a:defRPr/>
            </a:lvl1pPr>
            <a:lvl2pPr marL="914400" lvl="1" indent="-298704" algn="l">
              <a:lnSpc>
                <a:spcPct val="100000"/>
              </a:lnSpc>
              <a:spcBef>
                <a:spcPts val="450"/>
              </a:spcBef>
              <a:spcAft>
                <a:spcPts val="0"/>
              </a:spcAft>
              <a:buSzPts val="1104"/>
              <a:buChar char="◼"/>
              <a:defRPr/>
            </a:lvl2pPr>
            <a:lvl3pPr marL="1371600" lvl="2" indent="-289941" algn="l">
              <a:lnSpc>
                <a:spcPct val="100000"/>
              </a:lnSpc>
              <a:spcBef>
                <a:spcPts val="450"/>
              </a:spcBef>
              <a:spcAft>
                <a:spcPts val="0"/>
              </a:spcAft>
              <a:buSzPts val="966"/>
              <a:buChar char="◼"/>
              <a:defRPr/>
            </a:lvl3pPr>
            <a:lvl4pPr marL="1828800" lvl="3" indent="-281178" algn="l">
              <a:lnSpc>
                <a:spcPct val="100000"/>
              </a:lnSpc>
              <a:spcBef>
                <a:spcPts val="450"/>
              </a:spcBef>
              <a:spcAft>
                <a:spcPts val="0"/>
              </a:spcAft>
              <a:buSzPts val="828"/>
              <a:buChar char="◼"/>
              <a:defRPr/>
            </a:lvl4pPr>
            <a:lvl5pPr marL="2286000" lvl="4" indent="-281178" algn="l">
              <a:lnSpc>
                <a:spcPct val="100000"/>
              </a:lnSpc>
              <a:spcBef>
                <a:spcPts val="450"/>
              </a:spcBef>
              <a:spcAft>
                <a:spcPts val="0"/>
              </a:spcAft>
              <a:buSzPts val="828"/>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86" name="Google Shape;86;p134"/>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4"/>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4"/>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35"/>
          <p:cNvSpPr/>
          <p:nvPr/>
        </p:nvSpPr>
        <p:spPr>
          <a:xfrm>
            <a:off x="6629401" y="599725"/>
            <a:ext cx="2180113"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35"/>
          <p:cNvSpPr txBox="1">
            <a:spLocks noGrp="1"/>
          </p:cNvSpPr>
          <p:nvPr>
            <p:ph type="title"/>
          </p:nvPr>
        </p:nvSpPr>
        <p:spPr>
          <a:xfrm rot="5400000">
            <a:off x="4789426" y="2515702"/>
            <a:ext cx="5183073" cy="15031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5"/>
          <p:cNvSpPr txBox="1">
            <a:spLocks noGrp="1"/>
          </p:cNvSpPr>
          <p:nvPr>
            <p:ph type="body" idx="1"/>
          </p:nvPr>
        </p:nvSpPr>
        <p:spPr>
          <a:xfrm rot="5400000">
            <a:off x="950761" y="306159"/>
            <a:ext cx="5183073" cy="592220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93" name="Google Shape;93;p135"/>
          <p:cNvSpPr txBox="1">
            <a:spLocks noGrp="1"/>
          </p:cNvSpPr>
          <p:nvPr>
            <p:ph type="dt" idx="10"/>
          </p:nvPr>
        </p:nvSpPr>
        <p:spPr>
          <a:xfrm>
            <a:off x="6745255" y="5956138"/>
            <a:ext cx="996106"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5"/>
          <p:cNvSpPr txBox="1">
            <a:spLocks noGrp="1"/>
          </p:cNvSpPr>
          <p:nvPr>
            <p:ph type="ftr" idx="11"/>
          </p:nvPr>
        </p:nvSpPr>
        <p:spPr>
          <a:xfrm>
            <a:off x="581193" y="5951812"/>
            <a:ext cx="59222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35"/>
          <p:cNvSpPr txBox="1">
            <a:spLocks noGrp="1"/>
          </p:cNvSpPr>
          <p:nvPr>
            <p:ph type="sldNum" idx="12"/>
          </p:nvPr>
        </p:nvSpPr>
        <p:spPr>
          <a:xfrm>
            <a:off x="7834962" y="5956138"/>
            <a:ext cx="87314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6"/>
          <p:cNvSpPr/>
          <p:nvPr/>
        </p:nvSpPr>
        <p:spPr>
          <a:xfrm>
            <a:off x="330214" y="614407"/>
            <a:ext cx="8482004"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2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6"/>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29" name="Google Shape;29;p126"/>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6"/>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6"/>
          <p:cNvSpPr txBox="1">
            <a:spLocks noGrp="1"/>
          </p:cNvSpPr>
          <p:nvPr>
            <p:ph type="sldNum" idx="12"/>
          </p:nvPr>
        </p:nvSpPr>
        <p:spPr>
          <a:xfrm>
            <a:off x="7918725" y="5956138"/>
            <a:ext cx="78938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p127"/>
          <p:cNvSpPr/>
          <p:nvPr/>
        </p:nvSpPr>
        <p:spPr>
          <a:xfrm>
            <a:off x="334487" y="606555"/>
            <a:ext cx="8475027"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7"/>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7"/>
          <p:cNvSpPr txBox="1">
            <a:spLocks noGrp="1"/>
          </p:cNvSpPr>
          <p:nvPr>
            <p:ph type="body" idx="1"/>
          </p:nvPr>
        </p:nvSpPr>
        <p:spPr>
          <a:xfrm>
            <a:off x="665415" y="2250893"/>
            <a:ext cx="3815306"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30"/>
              </a:spcBef>
              <a:spcAft>
                <a:spcPts val="0"/>
              </a:spcAft>
              <a:buSzPts val="1518"/>
              <a:buNone/>
              <a:defRPr sz="1650" b="0">
                <a:solidFill>
                  <a:schemeClr val="accent2"/>
                </a:solidFill>
              </a:defRPr>
            </a:lvl1pPr>
            <a:lvl2pPr marL="914400" lvl="1" indent="-228600" algn="l">
              <a:lnSpc>
                <a:spcPct val="100000"/>
              </a:lnSpc>
              <a:spcBef>
                <a:spcPts val="450"/>
              </a:spcBef>
              <a:spcAft>
                <a:spcPts val="0"/>
              </a:spcAft>
              <a:buSzPts val="1380"/>
              <a:buNone/>
              <a:defRPr sz="1500" b="1"/>
            </a:lvl2pPr>
            <a:lvl3pPr marL="1371600" lvl="2" indent="-228600" algn="l">
              <a:lnSpc>
                <a:spcPct val="100000"/>
              </a:lnSpc>
              <a:spcBef>
                <a:spcPts val="450"/>
              </a:spcBef>
              <a:spcAft>
                <a:spcPts val="0"/>
              </a:spcAft>
              <a:buSzPts val="1242"/>
              <a:buNone/>
              <a:defRPr sz="1350" b="1"/>
            </a:lvl3pPr>
            <a:lvl4pPr marL="1828800" lvl="3" indent="-228600" algn="l">
              <a:lnSpc>
                <a:spcPct val="100000"/>
              </a:lnSpc>
              <a:spcBef>
                <a:spcPts val="450"/>
              </a:spcBef>
              <a:spcAft>
                <a:spcPts val="0"/>
              </a:spcAft>
              <a:buSzPts val="1104"/>
              <a:buNone/>
              <a:defRPr sz="1200" b="1"/>
            </a:lvl4pPr>
            <a:lvl5pPr marL="2286000" lvl="4" indent="-228600" algn="l">
              <a:lnSpc>
                <a:spcPct val="100000"/>
              </a:lnSpc>
              <a:spcBef>
                <a:spcPts val="450"/>
              </a:spcBef>
              <a:spcAft>
                <a:spcPts val="0"/>
              </a:spcAft>
              <a:buSzPts val="1104"/>
              <a:buNone/>
              <a:defRPr sz="1200" b="1"/>
            </a:lvl5pPr>
            <a:lvl6pPr marL="2743200" lvl="5" indent="-228600" algn="l">
              <a:lnSpc>
                <a:spcPct val="100000"/>
              </a:lnSpc>
              <a:spcBef>
                <a:spcPts val="450"/>
              </a:spcBef>
              <a:spcAft>
                <a:spcPts val="0"/>
              </a:spcAft>
              <a:buSzPts val="1104"/>
              <a:buNone/>
              <a:defRPr sz="1200" b="1"/>
            </a:lvl6pPr>
            <a:lvl7pPr marL="3200400" lvl="6" indent="-228600" algn="l">
              <a:lnSpc>
                <a:spcPct val="100000"/>
              </a:lnSpc>
              <a:spcBef>
                <a:spcPts val="450"/>
              </a:spcBef>
              <a:spcAft>
                <a:spcPts val="0"/>
              </a:spcAft>
              <a:buSzPts val="1104"/>
              <a:buNone/>
              <a:defRPr sz="1200" b="1"/>
            </a:lvl7pPr>
            <a:lvl8pPr marL="3657600" lvl="7" indent="-228600" algn="l">
              <a:lnSpc>
                <a:spcPct val="100000"/>
              </a:lnSpc>
              <a:spcBef>
                <a:spcPts val="450"/>
              </a:spcBef>
              <a:spcAft>
                <a:spcPts val="0"/>
              </a:spcAft>
              <a:buSzPts val="1104"/>
              <a:buNone/>
              <a:defRPr sz="1200" b="1"/>
            </a:lvl8pPr>
            <a:lvl9pPr marL="4114800" lvl="8" indent="-228600" algn="l">
              <a:lnSpc>
                <a:spcPct val="100000"/>
              </a:lnSpc>
              <a:spcBef>
                <a:spcPts val="450"/>
              </a:spcBef>
              <a:spcAft>
                <a:spcPts val="450"/>
              </a:spcAft>
              <a:buSzPts val="1104"/>
              <a:buNone/>
              <a:defRPr sz="1200" b="1"/>
            </a:lvl9pPr>
          </a:lstStyle>
          <a:p>
            <a:endParaRPr/>
          </a:p>
        </p:txBody>
      </p:sp>
      <p:sp>
        <p:nvSpPr>
          <p:cNvPr id="36" name="Google Shape;36;p127"/>
          <p:cNvSpPr txBox="1">
            <a:spLocks noGrp="1"/>
          </p:cNvSpPr>
          <p:nvPr>
            <p:ph type="body" idx="2"/>
          </p:nvPr>
        </p:nvSpPr>
        <p:spPr>
          <a:xfrm>
            <a:off x="435896" y="2926053"/>
            <a:ext cx="4044825"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37" name="Google Shape;37;p127"/>
          <p:cNvSpPr txBox="1">
            <a:spLocks noGrp="1"/>
          </p:cNvSpPr>
          <p:nvPr>
            <p:ph type="body" idx="3"/>
          </p:nvPr>
        </p:nvSpPr>
        <p:spPr>
          <a:xfrm>
            <a:off x="4892802" y="2250893"/>
            <a:ext cx="3815305"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30"/>
              </a:spcBef>
              <a:spcAft>
                <a:spcPts val="0"/>
              </a:spcAft>
              <a:buSzPts val="1518"/>
              <a:buNone/>
              <a:defRPr sz="1650" b="0">
                <a:solidFill>
                  <a:schemeClr val="accent2"/>
                </a:solidFill>
              </a:defRPr>
            </a:lvl1pPr>
            <a:lvl2pPr marL="914400" lvl="1" indent="-228600" algn="l">
              <a:lnSpc>
                <a:spcPct val="100000"/>
              </a:lnSpc>
              <a:spcBef>
                <a:spcPts val="450"/>
              </a:spcBef>
              <a:spcAft>
                <a:spcPts val="0"/>
              </a:spcAft>
              <a:buSzPts val="1380"/>
              <a:buNone/>
              <a:defRPr sz="1500" b="1"/>
            </a:lvl2pPr>
            <a:lvl3pPr marL="1371600" lvl="2" indent="-228600" algn="l">
              <a:lnSpc>
                <a:spcPct val="100000"/>
              </a:lnSpc>
              <a:spcBef>
                <a:spcPts val="450"/>
              </a:spcBef>
              <a:spcAft>
                <a:spcPts val="0"/>
              </a:spcAft>
              <a:buSzPts val="1242"/>
              <a:buNone/>
              <a:defRPr sz="1350" b="1"/>
            </a:lvl3pPr>
            <a:lvl4pPr marL="1828800" lvl="3" indent="-228600" algn="l">
              <a:lnSpc>
                <a:spcPct val="100000"/>
              </a:lnSpc>
              <a:spcBef>
                <a:spcPts val="450"/>
              </a:spcBef>
              <a:spcAft>
                <a:spcPts val="0"/>
              </a:spcAft>
              <a:buSzPts val="1104"/>
              <a:buNone/>
              <a:defRPr sz="1200" b="1"/>
            </a:lvl4pPr>
            <a:lvl5pPr marL="2286000" lvl="4" indent="-228600" algn="l">
              <a:lnSpc>
                <a:spcPct val="100000"/>
              </a:lnSpc>
              <a:spcBef>
                <a:spcPts val="450"/>
              </a:spcBef>
              <a:spcAft>
                <a:spcPts val="0"/>
              </a:spcAft>
              <a:buSzPts val="1104"/>
              <a:buNone/>
              <a:defRPr sz="1200" b="1"/>
            </a:lvl5pPr>
            <a:lvl6pPr marL="2743200" lvl="5" indent="-228600" algn="l">
              <a:lnSpc>
                <a:spcPct val="100000"/>
              </a:lnSpc>
              <a:spcBef>
                <a:spcPts val="450"/>
              </a:spcBef>
              <a:spcAft>
                <a:spcPts val="0"/>
              </a:spcAft>
              <a:buSzPts val="1104"/>
              <a:buNone/>
              <a:defRPr sz="1200" b="1"/>
            </a:lvl6pPr>
            <a:lvl7pPr marL="3200400" lvl="6" indent="-228600" algn="l">
              <a:lnSpc>
                <a:spcPct val="100000"/>
              </a:lnSpc>
              <a:spcBef>
                <a:spcPts val="450"/>
              </a:spcBef>
              <a:spcAft>
                <a:spcPts val="0"/>
              </a:spcAft>
              <a:buSzPts val="1104"/>
              <a:buNone/>
              <a:defRPr sz="1200" b="1"/>
            </a:lvl7pPr>
            <a:lvl8pPr marL="3657600" lvl="7" indent="-228600" algn="l">
              <a:lnSpc>
                <a:spcPct val="100000"/>
              </a:lnSpc>
              <a:spcBef>
                <a:spcPts val="450"/>
              </a:spcBef>
              <a:spcAft>
                <a:spcPts val="0"/>
              </a:spcAft>
              <a:buSzPts val="1104"/>
              <a:buNone/>
              <a:defRPr sz="1200" b="1"/>
            </a:lvl8pPr>
            <a:lvl9pPr marL="4114800" lvl="8" indent="-228600" algn="l">
              <a:lnSpc>
                <a:spcPct val="100000"/>
              </a:lnSpc>
              <a:spcBef>
                <a:spcPts val="450"/>
              </a:spcBef>
              <a:spcAft>
                <a:spcPts val="450"/>
              </a:spcAft>
              <a:buSzPts val="1104"/>
              <a:buNone/>
              <a:defRPr sz="1200" b="1"/>
            </a:lvl9pPr>
          </a:lstStyle>
          <a:p>
            <a:endParaRPr/>
          </a:p>
        </p:txBody>
      </p:sp>
      <p:sp>
        <p:nvSpPr>
          <p:cNvPr id="38" name="Google Shape;38;p127"/>
          <p:cNvSpPr txBox="1">
            <a:spLocks noGrp="1"/>
          </p:cNvSpPr>
          <p:nvPr>
            <p:ph type="body" idx="4"/>
          </p:nvPr>
        </p:nvSpPr>
        <p:spPr>
          <a:xfrm>
            <a:off x="4663282" y="2926053"/>
            <a:ext cx="4044825"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39" name="Google Shape;39;p127"/>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7"/>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27"/>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8"/>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8"/>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8"/>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128"/>
          <p:cNvSpPr/>
          <p:nvPr/>
        </p:nvSpPr>
        <p:spPr>
          <a:xfrm>
            <a:off x="330512" y="606555"/>
            <a:ext cx="8475027"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8"/>
          <p:cNvSpPr txBox="1">
            <a:spLocks noGrp="1"/>
          </p:cNvSpPr>
          <p:nvPr>
            <p:ph type="title"/>
          </p:nvPr>
        </p:nvSpPr>
        <p:spPr>
          <a:xfrm>
            <a:off x="431921" y="729658"/>
            <a:ext cx="8272212"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29"/>
          <p:cNvSpPr/>
          <p:nvPr/>
        </p:nvSpPr>
        <p:spPr>
          <a:xfrm>
            <a:off x="334487" y="606555"/>
            <a:ext cx="8475027"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29"/>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29"/>
          <p:cNvSpPr txBox="1">
            <a:spLocks noGrp="1"/>
          </p:cNvSpPr>
          <p:nvPr>
            <p:ph type="body" idx="1"/>
          </p:nvPr>
        </p:nvSpPr>
        <p:spPr>
          <a:xfrm>
            <a:off x="435895" y="2228004"/>
            <a:ext cx="4066793"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52" name="Google Shape;52;p129"/>
          <p:cNvSpPr txBox="1">
            <a:spLocks noGrp="1"/>
          </p:cNvSpPr>
          <p:nvPr>
            <p:ph type="body" idx="2"/>
          </p:nvPr>
        </p:nvSpPr>
        <p:spPr>
          <a:xfrm>
            <a:off x="4641313" y="2228004"/>
            <a:ext cx="4066794"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450"/>
              </a:spcBef>
              <a:spcAft>
                <a:spcPts val="0"/>
              </a:spcAft>
              <a:buSzPts val="1656"/>
              <a:buChar char="◼"/>
              <a:defRPr/>
            </a:lvl2pPr>
            <a:lvl3pPr marL="1371600" lvl="2" indent="-333756" algn="l">
              <a:lnSpc>
                <a:spcPct val="100000"/>
              </a:lnSpc>
              <a:spcBef>
                <a:spcPts val="450"/>
              </a:spcBef>
              <a:spcAft>
                <a:spcPts val="0"/>
              </a:spcAft>
              <a:buSzPts val="1656"/>
              <a:buChar char="◼"/>
              <a:defRPr/>
            </a:lvl3pPr>
            <a:lvl4pPr marL="1828800" lvl="3" indent="-333756" algn="l">
              <a:lnSpc>
                <a:spcPct val="100000"/>
              </a:lnSpc>
              <a:spcBef>
                <a:spcPts val="450"/>
              </a:spcBef>
              <a:spcAft>
                <a:spcPts val="0"/>
              </a:spcAft>
              <a:buSzPts val="1656"/>
              <a:buChar char="◼"/>
              <a:defRPr/>
            </a:lvl4pPr>
            <a:lvl5pPr marL="2286000" lvl="4" indent="-333756" algn="l">
              <a:lnSpc>
                <a:spcPct val="100000"/>
              </a:lnSpc>
              <a:spcBef>
                <a:spcPts val="450"/>
              </a:spcBef>
              <a:spcAft>
                <a:spcPts val="0"/>
              </a:spcAft>
              <a:buSzPts val="1656"/>
              <a:buChar char="◼"/>
              <a:defRPr/>
            </a:lvl5pPr>
            <a:lvl6pPr marL="2743200" lvl="5" indent="-333756" algn="l">
              <a:lnSpc>
                <a:spcPct val="100000"/>
              </a:lnSpc>
              <a:spcBef>
                <a:spcPts val="450"/>
              </a:spcBef>
              <a:spcAft>
                <a:spcPts val="0"/>
              </a:spcAft>
              <a:buSzPts val="1656"/>
              <a:buChar char="◼"/>
              <a:defRPr/>
            </a:lvl6pPr>
            <a:lvl7pPr marL="3200400" lvl="6" indent="-333756" algn="l">
              <a:lnSpc>
                <a:spcPct val="100000"/>
              </a:lnSpc>
              <a:spcBef>
                <a:spcPts val="450"/>
              </a:spcBef>
              <a:spcAft>
                <a:spcPts val="0"/>
              </a:spcAft>
              <a:buSzPts val="1656"/>
              <a:buChar char="◼"/>
              <a:defRPr/>
            </a:lvl7pPr>
            <a:lvl8pPr marL="3657600" lvl="7" indent="-333756" algn="l">
              <a:lnSpc>
                <a:spcPct val="100000"/>
              </a:lnSpc>
              <a:spcBef>
                <a:spcPts val="450"/>
              </a:spcBef>
              <a:spcAft>
                <a:spcPts val="0"/>
              </a:spcAft>
              <a:buSzPts val="1656"/>
              <a:buChar char="◼"/>
              <a:defRPr/>
            </a:lvl8pPr>
            <a:lvl9pPr marL="4114800" lvl="8" indent="-333756" algn="l">
              <a:lnSpc>
                <a:spcPct val="100000"/>
              </a:lnSpc>
              <a:spcBef>
                <a:spcPts val="450"/>
              </a:spcBef>
              <a:spcAft>
                <a:spcPts val="450"/>
              </a:spcAft>
              <a:buSzPts val="1656"/>
              <a:buChar char="◼"/>
              <a:defRPr/>
            </a:lvl9pPr>
          </a:lstStyle>
          <a:p>
            <a:endParaRPr/>
          </a:p>
        </p:txBody>
      </p:sp>
      <p:sp>
        <p:nvSpPr>
          <p:cNvPr id="53" name="Google Shape;53;p129"/>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29"/>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29"/>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53"/>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53"/>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3"/>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30"/>
          <p:cNvSpPr/>
          <p:nvPr/>
        </p:nvSpPr>
        <p:spPr>
          <a:xfrm>
            <a:off x="335863" y="5141975"/>
            <a:ext cx="8468145"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0"/>
          <p:cNvSpPr txBox="1">
            <a:spLocks noGrp="1"/>
          </p:cNvSpPr>
          <p:nvPr>
            <p:ph type="title"/>
          </p:nvPr>
        </p:nvSpPr>
        <p:spPr>
          <a:xfrm>
            <a:off x="435895" y="3043911"/>
            <a:ext cx="8272211" cy="149750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700"/>
              <a:buFont typeface="Gill Sans"/>
              <a:buNone/>
              <a:defRPr sz="2700" b="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0"/>
          <p:cNvSpPr txBox="1">
            <a:spLocks noGrp="1"/>
          </p:cNvSpPr>
          <p:nvPr>
            <p:ph type="body" idx="1"/>
          </p:nvPr>
        </p:nvSpPr>
        <p:spPr>
          <a:xfrm>
            <a:off x="435895" y="4541417"/>
            <a:ext cx="8272211"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70"/>
              </a:spcBef>
              <a:spcAft>
                <a:spcPts val="0"/>
              </a:spcAft>
              <a:buSzPts val="1242"/>
              <a:buNone/>
              <a:defRPr sz="1350" cap="none">
                <a:solidFill>
                  <a:schemeClr val="accent2"/>
                </a:solidFill>
              </a:defRPr>
            </a:lvl1pPr>
            <a:lvl2pPr marL="914400" lvl="1" indent="-228600" algn="l">
              <a:lnSpc>
                <a:spcPct val="100000"/>
              </a:lnSpc>
              <a:spcBef>
                <a:spcPts val="450"/>
              </a:spcBef>
              <a:spcAft>
                <a:spcPts val="0"/>
              </a:spcAft>
              <a:buSzPts val="1242"/>
              <a:buNone/>
              <a:defRPr sz="1350">
                <a:solidFill>
                  <a:srgbClr val="888888"/>
                </a:solidFill>
              </a:defRPr>
            </a:lvl2pPr>
            <a:lvl3pPr marL="1371600" lvl="2" indent="-228600" algn="l">
              <a:lnSpc>
                <a:spcPct val="100000"/>
              </a:lnSpc>
              <a:spcBef>
                <a:spcPts val="450"/>
              </a:spcBef>
              <a:spcAft>
                <a:spcPts val="0"/>
              </a:spcAft>
              <a:buSzPts val="1104"/>
              <a:buNone/>
              <a:defRPr sz="1200">
                <a:solidFill>
                  <a:srgbClr val="888888"/>
                </a:solidFill>
              </a:defRPr>
            </a:lvl3pPr>
            <a:lvl4pPr marL="1828800" lvl="3" indent="-228600" algn="l">
              <a:lnSpc>
                <a:spcPct val="100000"/>
              </a:lnSpc>
              <a:spcBef>
                <a:spcPts val="450"/>
              </a:spcBef>
              <a:spcAft>
                <a:spcPts val="0"/>
              </a:spcAft>
              <a:buSzPts val="966"/>
              <a:buNone/>
              <a:defRPr sz="1050">
                <a:solidFill>
                  <a:srgbClr val="888888"/>
                </a:solidFill>
              </a:defRPr>
            </a:lvl4pPr>
            <a:lvl5pPr marL="2286000" lvl="4" indent="-228600" algn="l">
              <a:lnSpc>
                <a:spcPct val="100000"/>
              </a:lnSpc>
              <a:spcBef>
                <a:spcPts val="450"/>
              </a:spcBef>
              <a:spcAft>
                <a:spcPts val="0"/>
              </a:spcAft>
              <a:buSzPts val="966"/>
              <a:buNone/>
              <a:defRPr sz="1050">
                <a:solidFill>
                  <a:srgbClr val="888888"/>
                </a:solidFill>
              </a:defRPr>
            </a:lvl5pPr>
            <a:lvl6pPr marL="2743200" lvl="5" indent="-228600" algn="l">
              <a:lnSpc>
                <a:spcPct val="100000"/>
              </a:lnSpc>
              <a:spcBef>
                <a:spcPts val="450"/>
              </a:spcBef>
              <a:spcAft>
                <a:spcPts val="0"/>
              </a:spcAft>
              <a:buSzPts val="966"/>
              <a:buNone/>
              <a:defRPr sz="1050">
                <a:solidFill>
                  <a:srgbClr val="888888"/>
                </a:solidFill>
              </a:defRPr>
            </a:lvl6pPr>
            <a:lvl7pPr marL="3200400" lvl="6" indent="-228600" algn="l">
              <a:lnSpc>
                <a:spcPct val="100000"/>
              </a:lnSpc>
              <a:spcBef>
                <a:spcPts val="450"/>
              </a:spcBef>
              <a:spcAft>
                <a:spcPts val="0"/>
              </a:spcAft>
              <a:buSzPts val="966"/>
              <a:buNone/>
              <a:defRPr sz="1050">
                <a:solidFill>
                  <a:srgbClr val="888888"/>
                </a:solidFill>
              </a:defRPr>
            </a:lvl7pPr>
            <a:lvl8pPr marL="3657600" lvl="7" indent="-228600" algn="l">
              <a:lnSpc>
                <a:spcPct val="100000"/>
              </a:lnSpc>
              <a:spcBef>
                <a:spcPts val="450"/>
              </a:spcBef>
              <a:spcAft>
                <a:spcPts val="0"/>
              </a:spcAft>
              <a:buSzPts val="966"/>
              <a:buNone/>
              <a:defRPr sz="1050">
                <a:solidFill>
                  <a:srgbClr val="888888"/>
                </a:solidFill>
              </a:defRPr>
            </a:lvl8pPr>
            <a:lvl9pPr marL="4114800" lvl="8" indent="-228600" algn="l">
              <a:lnSpc>
                <a:spcPct val="100000"/>
              </a:lnSpc>
              <a:spcBef>
                <a:spcPts val="450"/>
              </a:spcBef>
              <a:spcAft>
                <a:spcPts val="450"/>
              </a:spcAft>
              <a:buSzPts val="966"/>
              <a:buNone/>
              <a:defRPr sz="1050">
                <a:solidFill>
                  <a:srgbClr val="888888"/>
                </a:solidFill>
              </a:defRPr>
            </a:lvl9pPr>
          </a:lstStyle>
          <a:p>
            <a:endParaRPr/>
          </a:p>
        </p:txBody>
      </p:sp>
      <p:sp>
        <p:nvSpPr>
          <p:cNvPr id="64" name="Google Shape;64;p130"/>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0"/>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0"/>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32"/>
          <p:cNvSpPr/>
          <p:nvPr/>
        </p:nvSpPr>
        <p:spPr>
          <a:xfrm>
            <a:off x="335863" y="5141973"/>
            <a:ext cx="847365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32"/>
          <p:cNvSpPr txBox="1">
            <a:spLocks noGrp="1"/>
          </p:cNvSpPr>
          <p:nvPr>
            <p:ph type="title"/>
          </p:nvPr>
        </p:nvSpPr>
        <p:spPr>
          <a:xfrm>
            <a:off x="435894" y="5262296"/>
            <a:ext cx="3682084" cy="6895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D58AC"/>
              </a:buClr>
              <a:buSzPts val="1500"/>
              <a:buFont typeface="Gill Sans"/>
              <a:buNone/>
              <a:defRPr sz="1500" b="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2"/>
          <p:cNvSpPr txBox="1">
            <a:spLocks noGrp="1"/>
          </p:cNvSpPr>
          <p:nvPr>
            <p:ph type="body" idx="1"/>
          </p:nvPr>
        </p:nvSpPr>
        <p:spPr>
          <a:xfrm>
            <a:off x="335862" y="601200"/>
            <a:ext cx="8469630" cy="4204800"/>
          </a:xfrm>
          <a:prstGeom prst="rect">
            <a:avLst/>
          </a:prstGeom>
          <a:noFill/>
          <a:ln>
            <a:noFill/>
          </a:ln>
        </p:spPr>
        <p:txBody>
          <a:bodyPr spcFirstLastPara="1" wrap="square" lIns="91425" tIns="45700" rIns="91425" bIns="45700" anchor="ctr" anchorCtr="0">
            <a:normAutofit/>
          </a:bodyPr>
          <a:lstStyle>
            <a:lvl1pPr marL="457200" lvl="0" indent="-316230" algn="l">
              <a:lnSpc>
                <a:spcPct val="100000"/>
              </a:lnSpc>
              <a:spcBef>
                <a:spcPts val="300"/>
              </a:spcBef>
              <a:spcAft>
                <a:spcPts val="0"/>
              </a:spcAft>
              <a:buSzPts val="1380"/>
              <a:buChar char="◼"/>
              <a:defRPr sz="1500">
                <a:solidFill>
                  <a:schemeClr val="dk2"/>
                </a:solidFill>
              </a:defRPr>
            </a:lvl1pPr>
            <a:lvl2pPr marL="914400" lvl="1" indent="-307467" algn="l">
              <a:lnSpc>
                <a:spcPct val="100000"/>
              </a:lnSpc>
              <a:spcBef>
                <a:spcPts val="450"/>
              </a:spcBef>
              <a:spcAft>
                <a:spcPts val="0"/>
              </a:spcAft>
              <a:buSzPts val="1242"/>
              <a:buChar char="◼"/>
              <a:defRPr sz="1350">
                <a:solidFill>
                  <a:schemeClr val="dk2"/>
                </a:solidFill>
              </a:defRPr>
            </a:lvl2pPr>
            <a:lvl3pPr marL="1371600" lvl="2" indent="-298703" algn="l">
              <a:lnSpc>
                <a:spcPct val="100000"/>
              </a:lnSpc>
              <a:spcBef>
                <a:spcPts val="450"/>
              </a:spcBef>
              <a:spcAft>
                <a:spcPts val="0"/>
              </a:spcAft>
              <a:buSzPts val="1104"/>
              <a:buChar char="◼"/>
              <a:defRPr sz="1200">
                <a:solidFill>
                  <a:schemeClr val="dk2"/>
                </a:solidFill>
              </a:defRPr>
            </a:lvl3pPr>
            <a:lvl4pPr marL="1828800" lvl="3" indent="-289941" algn="l">
              <a:lnSpc>
                <a:spcPct val="100000"/>
              </a:lnSpc>
              <a:spcBef>
                <a:spcPts val="450"/>
              </a:spcBef>
              <a:spcAft>
                <a:spcPts val="0"/>
              </a:spcAft>
              <a:buSzPts val="966"/>
              <a:buChar char="◼"/>
              <a:defRPr sz="1050">
                <a:solidFill>
                  <a:schemeClr val="dk2"/>
                </a:solidFill>
              </a:defRPr>
            </a:lvl4pPr>
            <a:lvl5pPr marL="2286000" lvl="4" indent="-289941" algn="l">
              <a:lnSpc>
                <a:spcPct val="100000"/>
              </a:lnSpc>
              <a:spcBef>
                <a:spcPts val="450"/>
              </a:spcBef>
              <a:spcAft>
                <a:spcPts val="0"/>
              </a:spcAft>
              <a:buSzPts val="966"/>
              <a:buChar char="◼"/>
              <a:defRPr sz="1050">
                <a:solidFill>
                  <a:schemeClr val="dk2"/>
                </a:solidFill>
              </a:defRPr>
            </a:lvl5pPr>
            <a:lvl6pPr marL="2743200" lvl="5" indent="-289941" algn="l">
              <a:lnSpc>
                <a:spcPct val="100000"/>
              </a:lnSpc>
              <a:spcBef>
                <a:spcPts val="450"/>
              </a:spcBef>
              <a:spcAft>
                <a:spcPts val="0"/>
              </a:spcAft>
              <a:buSzPts val="966"/>
              <a:buChar char="◼"/>
              <a:defRPr sz="1050">
                <a:solidFill>
                  <a:schemeClr val="dk2"/>
                </a:solidFill>
              </a:defRPr>
            </a:lvl6pPr>
            <a:lvl7pPr marL="3200400" lvl="6" indent="-289941" algn="l">
              <a:lnSpc>
                <a:spcPct val="100000"/>
              </a:lnSpc>
              <a:spcBef>
                <a:spcPts val="450"/>
              </a:spcBef>
              <a:spcAft>
                <a:spcPts val="0"/>
              </a:spcAft>
              <a:buSzPts val="966"/>
              <a:buChar char="◼"/>
              <a:defRPr sz="1050">
                <a:solidFill>
                  <a:schemeClr val="dk2"/>
                </a:solidFill>
              </a:defRPr>
            </a:lvl7pPr>
            <a:lvl8pPr marL="3657600" lvl="7" indent="-289940" algn="l">
              <a:lnSpc>
                <a:spcPct val="100000"/>
              </a:lnSpc>
              <a:spcBef>
                <a:spcPts val="450"/>
              </a:spcBef>
              <a:spcAft>
                <a:spcPts val="0"/>
              </a:spcAft>
              <a:buSzPts val="966"/>
              <a:buChar char="◼"/>
              <a:defRPr sz="1050">
                <a:solidFill>
                  <a:schemeClr val="dk2"/>
                </a:solidFill>
              </a:defRPr>
            </a:lvl8pPr>
            <a:lvl9pPr marL="4114800" lvl="8" indent="-289940" algn="l">
              <a:lnSpc>
                <a:spcPct val="100000"/>
              </a:lnSpc>
              <a:spcBef>
                <a:spcPts val="450"/>
              </a:spcBef>
              <a:spcAft>
                <a:spcPts val="450"/>
              </a:spcAft>
              <a:buSzPts val="966"/>
              <a:buChar char="◼"/>
              <a:defRPr sz="1050">
                <a:solidFill>
                  <a:schemeClr val="dk2"/>
                </a:solidFill>
              </a:defRPr>
            </a:lvl9pPr>
          </a:lstStyle>
          <a:p>
            <a:endParaRPr/>
          </a:p>
        </p:txBody>
      </p:sp>
      <p:sp>
        <p:nvSpPr>
          <p:cNvPr id="71" name="Google Shape;71;p132"/>
          <p:cNvSpPr txBox="1">
            <a:spLocks noGrp="1"/>
          </p:cNvSpPr>
          <p:nvPr>
            <p:ph type="body" idx="2"/>
          </p:nvPr>
        </p:nvSpPr>
        <p:spPr>
          <a:xfrm>
            <a:off x="4305618" y="5262297"/>
            <a:ext cx="4402490" cy="689515"/>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165"/>
              </a:spcBef>
              <a:spcAft>
                <a:spcPts val="0"/>
              </a:spcAft>
              <a:buSzPts val="759"/>
              <a:buNone/>
              <a:defRPr sz="825">
                <a:solidFill>
                  <a:schemeClr val="lt1"/>
                </a:solidFill>
              </a:defRPr>
            </a:lvl1pPr>
            <a:lvl2pPr marL="914400" lvl="1" indent="-228600" algn="l">
              <a:lnSpc>
                <a:spcPct val="100000"/>
              </a:lnSpc>
              <a:spcBef>
                <a:spcPts val="450"/>
              </a:spcBef>
              <a:spcAft>
                <a:spcPts val="0"/>
              </a:spcAft>
              <a:buSzPts val="759"/>
              <a:buNone/>
              <a:defRPr sz="825"/>
            </a:lvl2pPr>
            <a:lvl3pPr marL="1371600" lvl="2" indent="-228600" algn="l">
              <a:lnSpc>
                <a:spcPct val="100000"/>
              </a:lnSpc>
              <a:spcBef>
                <a:spcPts val="450"/>
              </a:spcBef>
              <a:spcAft>
                <a:spcPts val="0"/>
              </a:spcAft>
              <a:buSzPts val="690"/>
              <a:buNone/>
              <a:defRPr sz="750"/>
            </a:lvl3pPr>
            <a:lvl4pPr marL="1828800" lvl="3" indent="-228600" algn="l">
              <a:lnSpc>
                <a:spcPct val="100000"/>
              </a:lnSpc>
              <a:spcBef>
                <a:spcPts val="450"/>
              </a:spcBef>
              <a:spcAft>
                <a:spcPts val="0"/>
              </a:spcAft>
              <a:buSzPts val="621"/>
              <a:buNone/>
              <a:defRPr sz="675"/>
            </a:lvl4pPr>
            <a:lvl5pPr marL="2286000" lvl="4" indent="-228600" algn="l">
              <a:lnSpc>
                <a:spcPct val="100000"/>
              </a:lnSpc>
              <a:spcBef>
                <a:spcPts val="450"/>
              </a:spcBef>
              <a:spcAft>
                <a:spcPts val="0"/>
              </a:spcAft>
              <a:buSzPts val="621"/>
              <a:buNone/>
              <a:defRPr sz="675"/>
            </a:lvl5pPr>
            <a:lvl6pPr marL="2743200" lvl="5" indent="-228600" algn="l">
              <a:lnSpc>
                <a:spcPct val="100000"/>
              </a:lnSpc>
              <a:spcBef>
                <a:spcPts val="450"/>
              </a:spcBef>
              <a:spcAft>
                <a:spcPts val="0"/>
              </a:spcAft>
              <a:buSzPts val="621"/>
              <a:buNone/>
              <a:defRPr sz="675"/>
            </a:lvl6pPr>
            <a:lvl7pPr marL="3200400" lvl="6" indent="-228600" algn="l">
              <a:lnSpc>
                <a:spcPct val="100000"/>
              </a:lnSpc>
              <a:spcBef>
                <a:spcPts val="450"/>
              </a:spcBef>
              <a:spcAft>
                <a:spcPts val="0"/>
              </a:spcAft>
              <a:buSzPts val="621"/>
              <a:buNone/>
              <a:defRPr sz="675"/>
            </a:lvl7pPr>
            <a:lvl8pPr marL="3657600" lvl="7" indent="-228600" algn="l">
              <a:lnSpc>
                <a:spcPct val="100000"/>
              </a:lnSpc>
              <a:spcBef>
                <a:spcPts val="450"/>
              </a:spcBef>
              <a:spcAft>
                <a:spcPts val="0"/>
              </a:spcAft>
              <a:buSzPts val="621"/>
              <a:buNone/>
              <a:defRPr sz="675"/>
            </a:lvl8pPr>
            <a:lvl9pPr marL="4114800" lvl="8" indent="-228600" algn="l">
              <a:lnSpc>
                <a:spcPct val="100000"/>
              </a:lnSpc>
              <a:spcBef>
                <a:spcPts val="450"/>
              </a:spcBef>
              <a:spcAft>
                <a:spcPts val="450"/>
              </a:spcAft>
              <a:buSzPts val="621"/>
              <a:buNone/>
              <a:defRPr sz="675"/>
            </a:lvl9pPr>
          </a:lstStyle>
          <a:p>
            <a:endParaRPr/>
          </a:p>
        </p:txBody>
      </p:sp>
      <p:sp>
        <p:nvSpPr>
          <p:cNvPr id="72" name="Google Shape;72;p132"/>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32"/>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2"/>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33"/>
          <p:cNvSpPr txBox="1">
            <a:spLocks noGrp="1"/>
          </p:cNvSpPr>
          <p:nvPr>
            <p:ph type="title"/>
          </p:nvPr>
        </p:nvSpPr>
        <p:spPr>
          <a:xfrm>
            <a:off x="435895" y="4693389"/>
            <a:ext cx="8272212"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1800"/>
              <a:buFont typeface="Gill Sans"/>
              <a:buNone/>
              <a:defRPr sz="18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3"/>
          <p:cNvSpPr>
            <a:spLocks noGrp="1"/>
          </p:cNvSpPr>
          <p:nvPr>
            <p:ph type="pic" idx="2"/>
          </p:nvPr>
        </p:nvSpPr>
        <p:spPr>
          <a:xfrm>
            <a:off x="335863" y="599725"/>
            <a:ext cx="8468144" cy="3557252"/>
          </a:xfrm>
          <a:prstGeom prst="rect">
            <a:avLst/>
          </a:prstGeom>
          <a:noFill/>
          <a:ln>
            <a:noFill/>
          </a:ln>
        </p:spPr>
        <p:txBody>
          <a:bodyPr spcFirstLastPara="1" wrap="square" lIns="91425" tIns="45700" rIns="91425" bIns="45700" anchor="t" anchorCtr="0">
            <a:normAutofit/>
          </a:bodyPr>
          <a:lstStyle>
            <a:lvl1pPr marR="0" lvl="0" algn="ctr" rtl="0">
              <a:lnSpc>
                <a:spcPct val="100000"/>
              </a:lnSpc>
              <a:spcBef>
                <a:spcPts val="24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1pPr>
            <a:lvl2pPr marR="0" lvl="1"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2pPr>
            <a:lvl3pPr marR="0" lvl="2"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3pPr>
            <a:lvl4pPr marR="0" lvl="3"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4pPr>
            <a:lvl5pPr marR="0" lvl="4"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5pPr>
            <a:lvl6pPr marR="0" lvl="5"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6pPr>
            <a:lvl7pPr marR="0" lvl="6"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7pPr>
            <a:lvl8pPr marR="0" lvl="7" algn="l" rtl="0">
              <a:lnSpc>
                <a:spcPct val="100000"/>
              </a:lnSpc>
              <a:spcBef>
                <a:spcPts val="450"/>
              </a:spcBef>
              <a:spcAft>
                <a:spcPts val="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8pPr>
            <a:lvl9pPr marR="0" lvl="8" algn="l" rtl="0">
              <a:lnSpc>
                <a:spcPct val="100000"/>
              </a:lnSpc>
              <a:spcBef>
                <a:spcPts val="450"/>
              </a:spcBef>
              <a:spcAft>
                <a:spcPts val="450"/>
              </a:spcAft>
              <a:buClr>
                <a:schemeClr val="accent2"/>
              </a:buClr>
              <a:buSzPts val="1104"/>
              <a:buFont typeface="Noto Sans Symbols"/>
              <a:buNone/>
              <a:defRPr sz="1200" b="0" i="0" u="none" strike="noStrike" cap="none">
                <a:solidFill>
                  <a:schemeClr val="dk2"/>
                </a:solidFill>
                <a:latin typeface="Gill Sans"/>
                <a:ea typeface="Gill Sans"/>
                <a:cs typeface="Gill Sans"/>
                <a:sym typeface="Gill Sans"/>
              </a:defRPr>
            </a:lvl9pPr>
          </a:lstStyle>
          <a:p>
            <a:endParaRPr/>
          </a:p>
        </p:txBody>
      </p:sp>
      <p:sp>
        <p:nvSpPr>
          <p:cNvPr id="78" name="Google Shape;78;p133"/>
          <p:cNvSpPr txBox="1">
            <a:spLocks noGrp="1"/>
          </p:cNvSpPr>
          <p:nvPr>
            <p:ph type="body" idx="1"/>
          </p:nvPr>
        </p:nvSpPr>
        <p:spPr>
          <a:xfrm>
            <a:off x="435894" y="5260128"/>
            <a:ext cx="8272213" cy="598671"/>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80"/>
              </a:spcBef>
              <a:spcAft>
                <a:spcPts val="0"/>
              </a:spcAft>
              <a:buSzPts val="828"/>
              <a:buNone/>
              <a:defRPr sz="900"/>
            </a:lvl1pPr>
            <a:lvl2pPr marL="914400" lvl="1" indent="-228600" algn="l">
              <a:lnSpc>
                <a:spcPct val="100000"/>
              </a:lnSpc>
              <a:spcBef>
                <a:spcPts val="450"/>
              </a:spcBef>
              <a:spcAft>
                <a:spcPts val="0"/>
              </a:spcAft>
              <a:buSzPts val="828"/>
              <a:buNone/>
              <a:defRPr sz="900"/>
            </a:lvl2pPr>
            <a:lvl3pPr marL="1371600" lvl="2" indent="-228600" algn="l">
              <a:lnSpc>
                <a:spcPct val="100000"/>
              </a:lnSpc>
              <a:spcBef>
                <a:spcPts val="450"/>
              </a:spcBef>
              <a:spcAft>
                <a:spcPts val="0"/>
              </a:spcAft>
              <a:buSzPts val="690"/>
              <a:buNone/>
              <a:defRPr sz="750"/>
            </a:lvl3pPr>
            <a:lvl4pPr marL="1828800" lvl="3" indent="-228600" algn="l">
              <a:lnSpc>
                <a:spcPct val="100000"/>
              </a:lnSpc>
              <a:spcBef>
                <a:spcPts val="450"/>
              </a:spcBef>
              <a:spcAft>
                <a:spcPts val="0"/>
              </a:spcAft>
              <a:buSzPts val="621"/>
              <a:buNone/>
              <a:defRPr sz="675"/>
            </a:lvl4pPr>
            <a:lvl5pPr marL="2286000" lvl="4" indent="-228600" algn="l">
              <a:lnSpc>
                <a:spcPct val="100000"/>
              </a:lnSpc>
              <a:spcBef>
                <a:spcPts val="450"/>
              </a:spcBef>
              <a:spcAft>
                <a:spcPts val="0"/>
              </a:spcAft>
              <a:buSzPts val="621"/>
              <a:buNone/>
              <a:defRPr sz="675"/>
            </a:lvl5pPr>
            <a:lvl6pPr marL="2743200" lvl="5" indent="-228600" algn="l">
              <a:lnSpc>
                <a:spcPct val="100000"/>
              </a:lnSpc>
              <a:spcBef>
                <a:spcPts val="450"/>
              </a:spcBef>
              <a:spcAft>
                <a:spcPts val="0"/>
              </a:spcAft>
              <a:buSzPts val="621"/>
              <a:buNone/>
              <a:defRPr sz="675"/>
            </a:lvl6pPr>
            <a:lvl7pPr marL="3200400" lvl="6" indent="-228600" algn="l">
              <a:lnSpc>
                <a:spcPct val="100000"/>
              </a:lnSpc>
              <a:spcBef>
                <a:spcPts val="450"/>
              </a:spcBef>
              <a:spcAft>
                <a:spcPts val="0"/>
              </a:spcAft>
              <a:buSzPts val="621"/>
              <a:buNone/>
              <a:defRPr sz="675"/>
            </a:lvl7pPr>
            <a:lvl8pPr marL="3657600" lvl="7" indent="-228600" algn="l">
              <a:lnSpc>
                <a:spcPct val="100000"/>
              </a:lnSpc>
              <a:spcBef>
                <a:spcPts val="450"/>
              </a:spcBef>
              <a:spcAft>
                <a:spcPts val="0"/>
              </a:spcAft>
              <a:buSzPts val="621"/>
              <a:buNone/>
              <a:defRPr sz="675"/>
            </a:lvl8pPr>
            <a:lvl9pPr marL="4114800" lvl="8" indent="-228600" algn="l">
              <a:lnSpc>
                <a:spcPct val="100000"/>
              </a:lnSpc>
              <a:spcBef>
                <a:spcPts val="450"/>
              </a:spcBef>
              <a:spcAft>
                <a:spcPts val="450"/>
              </a:spcAft>
              <a:buSzPts val="621"/>
              <a:buNone/>
              <a:defRPr sz="675"/>
            </a:lvl9pPr>
          </a:lstStyle>
          <a:p>
            <a:endParaRPr/>
          </a:p>
        </p:txBody>
      </p:sp>
      <p:sp>
        <p:nvSpPr>
          <p:cNvPr id="79" name="Google Shape;79;p133"/>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3"/>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3"/>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4"/>
          <p:cNvSpPr txBox="1">
            <a:spLocks noGrp="1"/>
          </p:cNvSpPr>
          <p:nvPr>
            <p:ph type="title"/>
          </p:nvPr>
        </p:nvSpPr>
        <p:spPr>
          <a:xfrm>
            <a:off x="435894" y="705124"/>
            <a:ext cx="8272212"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100"/>
              <a:buFont typeface="Gill Sans"/>
              <a:buNone/>
              <a:defRPr sz="21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124"/>
          <p:cNvSpPr txBox="1">
            <a:spLocks noGrp="1"/>
          </p:cNvSpPr>
          <p:nvPr>
            <p:ph type="body" idx="1"/>
          </p:nvPr>
        </p:nvSpPr>
        <p:spPr>
          <a:xfrm>
            <a:off x="435894" y="2336003"/>
            <a:ext cx="8272212" cy="3522794"/>
          </a:xfrm>
          <a:prstGeom prst="rect">
            <a:avLst/>
          </a:prstGeom>
          <a:noFill/>
          <a:ln>
            <a:noFill/>
          </a:ln>
        </p:spPr>
        <p:txBody>
          <a:bodyPr spcFirstLastPara="1" wrap="square" lIns="91425" tIns="45700" rIns="91425" bIns="45700" anchor="ctr" anchorCtr="0">
            <a:normAutofit/>
          </a:bodyPr>
          <a:lstStyle>
            <a:lvl1pPr marL="457200" marR="0" lvl="0" indent="-307467" algn="l" rtl="0">
              <a:lnSpc>
                <a:spcPct val="100000"/>
              </a:lnSpc>
              <a:spcBef>
                <a:spcPts val="270"/>
              </a:spcBef>
              <a:spcAft>
                <a:spcPts val="0"/>
              </a:spcAft>
              <a:buClr>
                <a:schemeClr val="accent2"/>
              </a:buClr>
              <a:buSzPts val="1242"/>
              <a:buFont typeface="Noto Sans Symbols"/>
              <a:buChar char="◼"/>
              <a:defRPr sz="1350" b="0" i="0" u="none" strike="noStrike" cap="none">
                <a:solidFill>
                  <a:schemeClr val="dk2"/>
                </a:solidFill>
                <a:latin typeface="Gill Sans"/>
                <a:ea typeface="Gill Sans"/>
                <a:cs typeface="Gill Sans"/>
                <a:sym typeface="Gill Sans"/>
              </a:defRPr>
            </a:lvl1pPr>
            <a:lvl2pPr marL="914400" marR="0" lvl="1" indent="-298704" algn="l" rtl="0">
              <a:lnSpc>
                <a:spcPct val="100000"/>
              </a:lnSpc>
              <a:spcBef>
                <a:spcPts val="45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2pPr>
            <a:lvl3pPr marL="1371600" marR="0" lvl="2" indent="-289941" algn="l" rtl="0">
              <a:lnSpc>
                <a:spcPct val="100000"/>
              </a:lnSpc>
              <a:spcBef>
                <a:spcPts val="450"/>
              </a:spcBef>
              <a:spcAft>
                <a:spcPts val="0"/>
              </a:spcAft>
              <a:buClr>
                <a:schemeClr val="accent2"/>
              </a:buClr>
              <a:buSzPts val="966"/>
              <a:buFont typeface="Noto Sans Symbols"/>
              <a:buChar char="◼"/>
              <a:defRPr sz="1050" b="0" i="0" u="none" strike="noStrike" cap="none">
                <a:solidFill>
                  <a:schemeClr val="dk2"/>
                </a:solidFill>
                <a:latin typeface="Gill Sans"/>
                <a:ea typeface="Gill Sans"/>
                <a:cs typeface="Gill Sans"/>
                <a:sym typeface="Gill Sans"/>
              </a:defRPr>
            </a:lvl3pPr>
            <a:lvl4pPr marL="1828800" marR="0" lvl="3" indent="-281178" algn="l" rtl="0">
              <a:lnSpc>
                <a:spcPct val="100000"/>
              </a:lnSpc>
              <a:spcBef>
                <a:spcPts val="450"/>
              </a:spcBef>
              <a:spcAft>
                <a:spcPts val="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4pPr>
            <a:lvl5pPr marL="2286000" marR="0" lvl="4" indent="-281178" algn="l" rtl="0">
              <a:lnSpc>
                <a:spcPct val="100000"/>
              </a:lnSpc>
              <a:spcBef>
                <a:spcPts val="450"/>
              </a:spcBef>
              <a:spcAft>
                <a:spcPts val="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5pPr>
            <a:lvl6pPr marL="2743200" marR="0" lvl="5" indent="-281178" algn="l" rtl="0">
              <a:lnSpc>
                <a:spcPct val="100000"/>
              </a:lnSpc>
              <a:spcBef>
                <a:spcPts val="450"/>
              </a:spcBef>
              <a:spcAft>
                <a:spcPts val="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6pPr>
            <a:lvl7pPr marL="3200400" marR="0" lvl="6" indent="-281178" algn="l" rtl="0">
              <a:lnSpc>
                <a:spcPct val="100000"/>
              </a:lnSpc>
              <a:spcBef>
                <a:spcPts val="450"/>
              </a:spcBef>
              <a:spcAft>
                <a:spcPts val="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7pPr>
            <a:lvl8pPr marL="3657600" marR="0" lvl="7" indent="-281178" algn="l" rtl="0">
              <a:lnSpc>
                <a:spcPct val="100000"/>
              </a:lnSpc>
              <a:spcBef>
                <a:spcPts val="450"/>
              </a:spcBef>
              <a:spcAft>
                <a:spcPts val="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8pPr>
            <a:lvl9pPr marL="4114800" marR="0" lvl="8" indent="-281178" algn="l" rtl="0">
              <a:lnSpc>
                <a:spcPct val="100000"/>
              </a:lnSpc>
              <a:spcBef>
                <a:spcPts val="450"/>
              </a:spcBef>
              <a:spcAft>
                <a:spcPts val="450"/>
              </a:spcAft>
              <a:buClr>
                <a:schemeClr val="accent2"/>
              </a:buClr>
              <a:buSzPts val="828"/>
              <a:buFont typeface="Noto Sans Symbols"/>
              <a:buChar char="◼"/>
              <a:defRPr sz="900" b="0" i="0" u="none" strike="noStrike" cap="none">
                <a:solidFill>
                  <a:schemeClr val="dk2"/>
                </a:solidFill>
                <a:latin typeface="Gill Sans"/>
                <a:ea typeface="Gill Sans"/>
                <a:cs typeface="Gill Sans"/>
                <a:sym typeface="Gill Sans"/>
              </a:defRPr>
            </a:lvl9pPr>
          </a:lstStyle>
          <a:p>
            <a:endParaRPr/>
          </a:p>
        </p:txBody>
      </p:sp>
      <p:sp>
        <p:nvSpPr>
          <p:cNvPr id="12" name="Google Shape;12;p124"/>
          <p:cNvSpPr txBox="1">
            <a:spLocks noGrp="1"/>
          </p:cNvSpPr>
          <p:nvPr>
            <p:ph type="dt" idx="10"/>
          </p:nvPr>
        </p:nvSpPr>
        <p:spPr>
          <a:xfrm>
            <a:off x="5704464" y="5956138"/>
            <a:ext cx="21335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675"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24"/>
          <p:cNvSpPr txBox="1">
            <a:spLocks noGrp="1"/>
          </p:cNvSpPr>
          <p:nvPr>
            <p:ph type="ftr" idx="11"/>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24"/>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675"/>
              <a:buFont typeface="Arial"/>
              <a:buNone/>
              <a:defRPr sz="675"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24"/>
          <p:cNvSpPr/>
          <p:nvPr/>
        </p:nvSpPr>
        <p:spPr>
          <a:xfrm>
            <a:off x="334901" y="457200"/>
            <a:ext cx="277749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24"/>
          <p:cNvSpPr/>
          <p:nvPr/>
        </p:nvSpPr>
        <p:spPr>
          <a:xfrm>
            <a:off x="6031610" y="453643"/>
            <a:ext cx="277749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24"/>
          <p:cNvSpPr/>
          <p:nvPr/>
        </p:nvSpPr>
        <p:spPr>
          <a:xfrm>
            <a:off x="3181373" y="457200"/>
            <a:ext cx="277749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www.webopedia.com/TERM/V/video_adapter.htm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0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www.webopedia.com/TERM/C/chip.html" TargetMode="External"/><Relationship Id="rId7" Type="http://schemas.openxmlformats.org/officeDocument/2006/relationships/hyperlink" Target="http://www.webopedia.com/TERM/M/main_memory.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www.webopedia.com/TERM/M/motherboard.html" TargetMode="External"/><Relationship Id="rId5" Type="http://schemas.openxmlformats.org/officeDocument/2006/relationships/hyperlink" Target="http://www.webopedia.com/TERM/C/chipset.html" TargetMode="External"/><Relationship Id="rId4" Type="http://schemas.openxmlformats.org/officeDocument/2006/relationships/hyperlink" Target="http://www.webopedia.com/TERM/V/video_adapter.html"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3D_object_model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youtu.be/zXghYjh6Gr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g"/></Relationships>
</file>

<file path=ppt/slides/_rels/slide4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3" Type="http://schemas.openxmlformats.org/officeDocument/2006/relationships/hyperlink" Target="https://youtu.be/qYfNzhLXYGc?t=51" TargetMode="Externa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g"/><Relationship Id="rId10" Type="http://schemas.openxmlformats.org/officeDocument/2006/relationships/image" Target="../media/image60.pn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youtu.be/tYPlodStLTc?t=16" TargetMode="External"/><Relationship Id="rId7"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youtu.be/e-n90xrVXh8?t=277" TargetMode="External"/><Relationship Id="rId4" Type="http://schemas.openxmlformats.org/officeDocument/2006/relationships/hyperlink" Target="http://www.youtube.com/watch?v=eqFqtAJMtY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rububu.com/tutorial/image-types.html"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rububu.com/tutorial/image-types.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5.gi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2645443" y="1438517"/>
            <a:ext cx="3853113" cy="116586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1500"/>
              <a:buFont typeface="Times New Roman"/>
              <a:buNone/>
            </a:pPr>
            <a:r>
              <a:rPr lang="en-US" sz="1500" b="1" cap="none">
                <a:solidFill>
                  <a:schemeClr val="dk1"/>
                </a:solidFill>
                <a:latin typeface="Times New Roman"/>
                <a:ea typeface="Times New Roman"/>
                <a:cs typeface="Times New Roman"/>
                <a:sym typeface="Times New Roman"/>
              </a:rPr>
              <a:t>Mansoura University</a:t>
            </a:r>
            <a:br>
              <a:rPr lang="en-US" sz="1500" cap="none">
                <a:solidFill>
                  <a:schemeClr val="dk1"/>
                </a:solidFill>
              </a:rPr>
            </a:br>
            <a:r>
              <a:rPr lang="en-US" sz="1500" b="1" cap="none">
                <a:solidFill>
                  <a:schemeClr val="dk1"/>
                </a:solidFill>
                <a:latin typeface="Times New Roman"/>
                <a:ea typeface="Times New Roman"/>
                <a:cs typeface="Times New Roman"/>
                <a:sym typeface="Times New Roman"/>
              </a:rPr>
              <a:t> Faculty of Computers and Information</a:t>
            </a:r>
            <a:br>
              <a:rPr lang="en-US" sz="1500" cap="none">
                <a:solidFill>
                  <a:schemeClr val="dk1"/>
                </a:solidFill>
              </a:rPr>
            </a:br>
            <a:r>
              <a:rPr lang="en-US" sz="1500" b="1" cap="none">
                <a:solidFill>
                  <a:schemeClr val="dk1"/>
                </a:solidFill>
                <a:latin typeface="Times New Roman"/>
                <a:ea typeface="Times New Roman"/>
                <a:cs typeface="Times New Roman"/>
                <a:sym typeface="Times New Roman"/>
              </a:rPr>
              <a:t>Second Semester- 2020-2021</a:t>
            </a:r>
            <a:br>
              <a:rPr lang="en-US" sz="1500" b="1" cap="none">
                <a:solidFill>
                  <a:schemeClr val="dk1"/>
                </a:solidFill>
                <a:latin typeface="Times New Roman"/>
                <a:ea typeface="Times New Roman"/>
                <a:cs typeface="Times New Roman"/>
                <a:sym typeface="Times New Roman"/>
              </a:rPr>
            </a:br>
            <a:endParaRPr sz="1500">
              <a:solidFill>
                <a:schemeClr val="dk1"/>
              </a:solidFill>
            </a:endParaRPr>
          </a:p>
        </p:txBody>
      </p:sp>
      <p:sp>
        <p:nvSpPr>
          <p:cNvPr id="101" name="Google Shape;101;p1"/>
          <p:cNvSpPr txBox="1">
            <a:spLocks noGrp="1"/>
          </p:cNvSpPr>
          <p:nvPr>
            <p:ph type="subTitle" idx="1"/>
          </p:nvPr>
        </p:nvSpPr>
        <p:spPr>
          <a:xfrm>
            <a:off x="1691680" y="3167040"/>
            <a:ext cx="5760640" cy="3070272"/>
          </a:xfrm>
          <a:prstGeom prst="rect">
            <a:avLst/>
          </a:prstGeom>
          <a:noFill/>
          <a:ln>
            <a:noFill/>
          </a:ln>
        </p:spPr>
        <p:txBody>
          <a:bodyPr spcFirstLastPara="1" wrap="square" lIns="68575" tIns="34275" rIns="68575" bIns="34275" anchor="b" anchorCtr="0">
            <a:normAutofit lnSpcReduction="10000"/>
          </a:bodyPr>
          <a:lstStyle/>
          <a:p>
            <a:pPr marL="0" lvl="0" indent="0" algn="ctr" rtl="0">
              <a:lnSpc>
                <a:spcPct val="150000"/>
              </a:lnSpc>
              <a:spcBef>
                <a:spcPts val="0"/>
              </a:spcBef>
              <a:spcAft>
                <a:spcPts val="0"/>
              </a:spcAft>
              <a:buSzPct val="92000"/>
              <a:buNone/>
            </a:pPr>
            <a:r>
              <a:rPr lang="en-US" sz="1400">
                <a:latin typeface="Times New Roman"/>
                <a:ea typeface="Times New Roman"/>
                <a:cs typeface="Times New Roman"/>
                <a:sym typeface="Times New Roman"/>
              </a:rPr>
              <a:t>COMPUTER GRAPHICS</a:t>
            </a:r>
            <a:endParaRPr sz="2000" b="1" cap="none">
              <a:solidFill>
                <a:schemeClr val="lt1"/>
              </a:solidFill>
              <a:latin typeface="Times New Roman"/>
              <a:ea typeface="Times New Roman"/>
              <a:cs typeface="Times New Roman"/>
              <a:sym typeface="Times New Roman"/>
            </a:endParaRPr>
          </a:p>
          <a:p>
            <a:pPr marL="0" lvl="0" indent="0" algn="ctr" rtl="0">
              <a:lnSpc>
                <a:spcPct val="150000"/>
              </a:lnSpc>
              <a:spcBef>
                <a:spcPts val="0"/>
              </a:spcBef>
              <a:spcAft>
                <a:spcPts val="0"/>
              </a:spcAft>
              <a:buSzPct val="91999"/>
              <a:buNone/>
            </a:pPr>
            <a:r>
              <a:rPr lang="en-US" sz="2000" b="1" cap="none">
                <a:solidFill>
                  <a:schemeClr val="lt1"/>
                </a:solidFill>
                <a:latin typeface="Times New Roman"/>
                <a:ea typeface="Times New Roman"/>
                <a:cs typeface="Times New Roman"/>
                <a:sym typeface="Times New Roman"/>
              </a:rPr>
              <a:t>Grade</a:t>
            </a:r>
            <a:r>
              <a:rPr lang="en-US" sz="1400" b="1">
                <a:solidFill>
                  <a:schemeClr val="lt1"/>
                </a:solidFill>
              </a:rPr>
              <a:t>: 2</a:t>
            </a:r>
            <a:r>
              <a:rPr lang="en-US" sz="1400" b="1" baseline="30000">
                <a:solidFill>
                  <a:schemeClr val="lt1"/>
                </a:solidFill>
              </a:rPr>
              <a:t>ND</a:t>
            </a:r>
            <a:r>
              <a:rPr lang="en-US" sz="1400" b="1">
                <a:solidFill>
                  <a:schemeClr val="lt1"/>
                </a:solidFill>
              </a:rPr>
              <a:t> YEAR (GENERAL –BIO)</a:t>
            </a:r>
            <a:endParaRPr/>
          </a:p>
          <a:p>
            <a:pPr marL="0" lvl="0" indent="0" algn="ctr" rtl="0">
              <a:lnSpc>
                <a:spcPct val="150000"/>
              </a:lnSpc>
              <a:spcBef>
                <a:spcPts val="0"/>
              </a:spcBef>
              <a:spcAft>
                <a:spcPts val="0"/>
              </a:spcAft>
              <a:buSzPct val="91999"/>
              <a:buNone/>
            </a:pPr>
            <a:r>
              <a:rPr lang="en-US" sz="2000" b="1" cap="none">
                <a:solidFill>
                  <a:schemeClr val="lt1"/>
                </a:solidFill>
                <a:latin typeface="Times New Roman"/>
                <a:ea typeface="Times New Roman"/>
                <a:cs typeface="Times New Roman"/>
                <a:sym typeface="Times New Roman"/>
              </a:rPr>
              <a:t>Prepared by:</a:t>
            </a:r>
            <a:br>
              <a:rPr lang="en-US" sz="2000" b="1" cap="none">
                <a:solidFill>
                  <a:schemeClr val="lt1"/>
                </a:solidFill>
                <a:latin typeface="Times New Roman"/>
                <a:ea typeface="Times New Roman"/>
                <a:cs typeface="Times New Roman"/>
                <a:sym typeface="Times New Roman"/>
              </a:rPr>
            </a:br>
            <a:r>
              <a:rPr lang="en-US" sz="2000" b="1" cap="none">
                <a:solidFill>
                  <a:schemeClr val="lt1"/>
                </a:solidFill>
                <a:latin typeface="Times New Roman"/>
                <a:ea typeface="Times New Roman"/>
                <a:cs typeface="Times New Roman"/>
                <a:sym typeface="Times New Roman"/>
              </a:rPr>
              <a:t>Dr. Haitham El-Ghareeb,</a:t>
            </a:r>
            <a:endParaRPr sz="2000" b="1" cap="none">
              <a:solidFill>
                <a:schemeClr val="lt1"/>
              </a:solidFill>
              <a:latin typeface="Times New Roman"/>
              <a:ea typeface="Times New Roman"/>
              <a:cs typeface="Times New Roman"/>
              <a:sym typeface="Times New Roman"/>
            </a:endParaRPr>
          </a:p>
          <a:p>
            <a:pPr marL="0" lvl="0" indent="0" algn="ctr" rtl="0">
              <a:lnSpc>
                <a:spcPct val="150000"/>
              </a:lnSpc>
              <a:spcBef>
                <a:spcPts val="0"/>
              </a:spcBef>
              <a:spcAft>
                <a:spcPts val="0"/>
              </a:spcAft>
              <a:buSzPct val="91999"/>
              <a:buNone/>
            </a:pPr>
            <a:r>
              <a:rPr lang="en-US" sz="2000" b="1">
                <a:solidFill>
                  <a:schemeClr val="lt1"/>
                </a:solidFill>
                <a:latin typeface="Times New Roman"/>
                <a:ea typeface="Times New Roman"/>
                <a:cs typeface="Times New Roman"/>
                <a:sym typeface="Times New Roman"/>
              </a:rPr>
              <a:t>Dr-Waleed Mohamed</a:t>
            </a:r>
            <a:br>
              <a:rPr lang="en-US" sz="2000" b="1" cap="none">
                <a:solidFill>
                  <a:schemeClr val="lt1"/>
                </a:solidFill>
                <a:latin typeface="Times New Roman"/>
                <a:ea typeface="Times New Roman"/>
                <a:cs typeface="Times New Roman"/>
                <a:sym typeface="Times New Roman"/>
              </a:rPr>
            </a:br>
            <a:r>
              <a:rPr lang="en-US" sz="2000" b="1" cap="none">
                <a:solidFill>
                  <a:schemeClr val="lt1"/>
                </a:solidFill>
                <a:latin typeface="Times New Roman"/>
                <a:ea typeface="Times New Roman"/>
                <a:cs typeface="Times New Roman"/>
                <a:sym typeface="Times New Roman"/>
              </a:rPr>
              <a:t>Dr-Ibrahim </a:t>
            </a:r>
            <a:r>
              <a:rPr lang="en-US" sz="2000" b="1">
                <a:solidFill>
                  <a:schemeClr val="lt1"/>
                </a:solidFill>
                <a:latin typeface="Times New Roman"/>
                <a:ea typeface="Times New Roman"/>
                <a:cs typeface="Times New Roman"/>
                <a:sym typeface="Times New Roman"/>
              </a:rPr>
              <a:t>El-Hasnony</a:t>
            </a:r>
            <a:r>
              <a:rPr lang="en-US" sz="2000" b="1" cap="none">
                <a:solidFill>
                  <a:schemeClr val="lt1"/>
                </a:solidFill>
                <a:latin typeface="Times New Roman"/>
                <a:ea typeface="Times New Roman"/>
                <a:cs typeface="Times New Roman"/>
                <a:sym typeface="Times New Roman"/>
              </a:rPr>
              <a:t>,</a:t>
            </a:r>
            <a:br>
              <a:rPr lang="en-US" sz="2000" b="1" cap="none">
                <a:solidFill>
                  <a:schemeClr val="lt1"/>
                </a:solidFill>
                <a:latin typeface="Times New Roman"/>
                <a:ea typeface="Times New Roman"/>
                <a:cs typeface="Times New Roman"/>
                <a:sym typeface="Times New Roman"/>
              </a:rPr>
            </a:br>
            <a:endParaRPr sz="2000" b="1" cap="none">
              <a:solidFill>
                <a:schemeClr val="lt1"/>
              </a:solidFill>
              <a:latin typeface="Times New Roman"/>
              <a:ea typeface="Times New Roman"/>
              <a:cs typeface="Times New Roman"/>
              <a:sym typeface="Times New Roman"/>
            </a:endParaRPr>
          </a:p>
          <a:p>
            <a:pPr marL="0" lvl="0" indent="0" algn="ctr" rtl="0">
              <a:lnSpc>
                <a:spcPct val="150000"/>
              </a:lnSpc>
              <a:spcBef>
                <a:spcPts val="0"/>
              </a:spcBef>
              <a:spcAft>
                <a:spcPts val="0"/>
              </a:spcAft>
              <a:buSzPct val="91999"/>
              <a:buNone/>
            </a:pPr>
            <a:endParaRPr sz="2000" b="1" cap="none">
              <a:solidFill>
                <a:schemeClr val="lt1"/>
              </a:solidFill>
              <a:latin typeface="Times New Roman"/>
              <a:ea typeface="Times New Roman"/>
              <a:cs typeface="Times New Roman"/>
              <a:sym typeface="Times New Roman"/>
            </a:endParaRPr>
          </a:p>
        </p:txBody>
      </p:sp>
      <p:pic>
        <p:nvPicPr>
          <p:cNvPr id="102" name="Google Shape;102;p1" descr="Logo&#10;&#10;Description automatically generated"/>
          <p:cNvPicPr preferRelativeResize="0"/>
          <p:nvPr/>
        </p:nvPicPr>
        <p:blipFill rotWithShape="1">
          <a:blip r:embed="rId3">
            <a:alphaModFix/>
          </a:blip>
          <a:srcRect/>
          <a:stretch/>
        </p:blipFill>
        <p:spPr>
          <a:xfrm>
            <a:off x="901805" y="1378028"/>
            <a:ext cx="1040802" cy="1028700"/>
          </a:xfrm>
          <a:prstGeom prst="rect">
            <a:avLst/>
          </a:prstGeom>
          <a:noFill/>
          <a:ln>
            <a:noFill/>
          </a:ln>
        </p:spPr>
      </p:pic>
      <p:sp>
        <p:nvSpPr>
          <p:cNvPr id="103" name="Google Shape;103;p1"/>
          <p:cNvSpPr/>
          <p:nvPr/>
        </p:nvSpPr>
        <p:spPr>
          <a:xfrm>
            <a:off x="243640" y="1471468"/>
            <a:ext cx="138564" cy="276999"/>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chemeClr val="dk1"/>
              </a:buClr>
              <a:buSzPts val="1350"/>
              <a:buFont typeface="Times New Roman"/>
              <a:buNone/>
            </a:pPr>
            <a:endParaRPr sz="1350" b="0" i="0" u="none" strike="noStrike" cap="none">
              <a:solidFill>
                <a:srgbClr val="000000"/>
              </a:solidFill>
              <a:latin typeface="Gill Sans"/>
              <a:ea typeface="Gill Sans"/>
              <a:cs typeface="Gill Sans"/>
              <a:sym typeface="Gill Sans"/>
            </a:endParaRPr>
          </a:p>
        </p:txBody>
      </p:sp>
      <p:pic>
        <p:nvPicPr>
          <p:cNvPr id="104" name="Google Shape;104;p1"/>
          <p:cNvPicPr preferRelativeResize="0"/>
          <p:nvPr/>
        </p:nvPicPr>
        <p:blipFill rotWithShape="1">
          <a:blip r:embed="rId4">
            <a:alphaModFix/>
          </a:blip>
          <a:srcRect/>
          <a:stretch/>
        </p:blipFill>
        <p:spPr>
          <a:xfrm>
            <a:off x="7017421" y="1438517"/>
            <a:ext cx="1047840" cy="102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CG DEFINITION</a:t>
            </a:r>
            <a:endParaRPr/>
          </a:p>
        </p:txBody>
      </p:sp>
      <p:sp>
        <p:nvSpPr>
          <p:cNvPr id="166" name="Google Shape;166;p9"/>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b="1"/>
              <a:t>What is computer graphics (CG)?</a:t>
            </a:r>
            <a:endParaRPr sz="1600"/>
          </a:p>
          <a:p>
            <a:pPr marL="229500" lvl="0" indent="-229500" algn="l" rtl="0">
              <a:lnSpc>
                <a:spcPct val="100000"/>
              </a:lnSpc>
              <a:spcBef>
                <a:spcPts val="770"/>
              </a:spcBef>
              <a:spcAft>
                <a:spcPts val="0"/>
              </a:spcAft>
              <a:buSzPts val="1472"/>
              <a:buChar char="◼"/>
            </a:pPr>
            <a:r>
              <a:rPr lang="en-US" sz="1600"/>
              <a:t>Computer graphics is an art of drawing pictures, lines, charts, etc. using a computer with the help of programming. </a:t>
            </a:r>
            <a:r>
              <a:rPr lang="en-US" sz="1600" b="1"/>
              <a:t>Pixel</a:t>
            </a:r>
            <a:r>
              <a:rPr lang="en-US" sz="1600"/>
              <a:t> is the smallest addressable graphical unit represented on the computer screen. </a:t>
            </a:r>
            <a:endParaRPr sz="1600"/>
          </a:p>
          <a:p>
            <a:pPr marL="229500" lvl="0" indent="-229500" algn="l" rtl="0">
              <a:lnSpc>
                <a:spcPct val="100000"/>
              </a:lnSpc>
              <a:spcBef>
                <a:spcPts val="770"/>
              </a:spcBef>
              <a:spcAft>
                <a:spcPts val="0"/>
              </a:spcAft>
              <a:buSzPts val="1472"/>
              <a:buChar char="◼"/>
            </a:pPr>
            <a:r>
              <a:rPr lang="en-US" sz="1600" b="1" i="1"/>
              <a:t>Image</a:t>
            </a:r>
            <a:r>
              <a:rPr lang="en-US" sz="1600"/>
              <a:t> represented as a 2D grid of “pixels” (picture elements) -Each pixel can take on a unique color value (Fig. 1)</a:t>
            </a:r>
            <a:endParaRPr sz="1600"/>
          </a:p>
          <a:p>
            <a:pPr marL="229500" lvl="0" indent="-229500" algn="l" rtl="0">
              <a:lnSpc>
                <a:spcPct val="100000"/>
              </a:lnSpc>
              <a:spcBef>
                <a:spcPts val="770"/>
              </a:spcBef>
              <a:spcAft>
                <a:spcPts val="0"/>
              </a:spcAft>
              <a:buSzPts val="1472"/>
              <a:buChar char="◼"/>
            </a:pPr>
            <a:r>
              <a:rPr lang="en-US" sz="1600"/>
              <a:t>At a minimum, there is 1 memory </a:t>
            </a:r>
            <a:r>
              <a:rPr lang="en-US" sz="1600" b="1" i="1"/>
              <a:t>bit</a:t>
            </a:r>
            <a:r>
              <a:rPr lang="en-US" sz="1600"/>
              <a:t> for each pixel in the raster. This amount of memory is called a </a:t>
            </a:r>
            <a:r>
              <a:rPr lang="en-US" sz="1600" b="1" i="1"/>
              <a:t>bit plane</a:t>
            </a:r>
            <a:r>
              <a:rPr lang="en-US" sz="1600"/>
              <a:t>.</a:t>
            </a:r>
            <a:endParaRPr/>
          </a:p>
          <a:p>
            <a:pPr marL="229500" lvl="0" indent="-136027" algn="l" rtl="0">
              <a:lnSpc>
                <a:spcPct val="100000"/>
              </a:lnSpc>
              <a:spcBef>
                <a:spcPts val="770"/>
              </a:spcBef>
              <a:spcAft>
                <a:spcPts val="0"/>
              </a:spcAft>
              <a:buSzPts val="1472"/>
              <a:buNone/>
            </a:pPr>
            <a:endParaRPr sz="1600"/>
          </a:p>
          <a:p>
            <a:pPr marL="0" lvl="0" indent="0" algn="l" rtl="0">
              <a:lnSpc>
                <a:spcPct val="100000"/>
              </a:lnSpc>
              <a:spcBef>
                <a:spcPts val="770"/>
              </a:spcBef>
              <a:spcAft>
                <a:spcPts val="0"/>
              </a:spcAft>
              <a:buSzPts val="1472"/>
              <a:buNone/>
            </a:pPr>
            <a:endParaRPr sz="1600"/>
          </a:p>
          <a:p>
            <a:pPr marL="229500" lvl="0" indent="-150633" algn="l" rtl="0">
              <a:lnSpc>
                <a:spcPct val="100000"/>
              </a:lnSpc>
              <a:spcBef>
                <a:spcPts val="720"/>
              </a:spcBef>
              <a:spcAft>
                <a:spcPts val="0"/>
              </a:spcAft>
              <a:buSzPts val="1242"/>
              <a:buNone/>
            </a:pPr>
            <a:endParaRPr/>
          </a:p>
        </p:txBody>
      </p:sp>
      <p:sp>
        <p:nvSpPr>
          <p:cNvPr id="167" name="Google Shape;167;p9"/>
          <p:cNvSpPr txBox="1">
            <a:spLocks noGrp="1"/>
          </p:cNvSpPr>
          <p:nvPr>
            <p:ph type="sldNum" idx="12"/>
          </p:nvPr>
        </p:nvSpPr>
        <p:spPr>
          <a:xfrm>
            <a:off x="7918725" y="5956138"/>
            <a:ext cx="78938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600"/>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86" descr="C:\WINNT\Profiles\ddobson\Desktop\llp8bit.gif"/>
          <p:cNvPicPr preferRelativeResize="0"/>
          <p:nvPr/>
        </p:nvPicPr>
        <p:blipFill rotWithShape="1">
          <a:blip r:embed="rId3">
            <a:alphaModFix/>
          </a:blip>
          <a:srcRect/>
          <a:stretch/>
        </p:blipFill>
        <p:spPr>
          <a:xfrm>
            <a:off x="228600" y="914400"/>
            <a:ext cx="8686800" cy="5791200"/>
          </a:xfrm>
          <a:prstGeom prst="rect">
            <a:avLst/>
          </a:prstGeom>
          <a:noFill/>
          <a:ln>
            <a:noFill/>
          </a:ln>
        </p:spPr>
      </p:pic>
      <p:sp>
        <p:nvSpPr>
          <p:cNvPr id="1284" name="Google Shape;1284;p86"/>
          <p:cNvSpPr txBox="1">
            <a:spLocks noGrp="1"/>
          </p:cNvSpPr>
          <p:nvPr>
            <p:ph type="title"/>
          </p:nvPr>
        </p:nvSpPr>
        <p:spPr>
          <a:xfrm>
            <a:off x="685800" y="-762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GIF IMAGE (8 BIT COLOR) 113 KB</a:t>
            </a:r>
            <a:br>
              <a:rPr lang="en-US" sz="2400">
                <a:solidFill>
                  <a:srgbClr val="FF0000"/>
                </a:solidFill>
              </a:rPr>
            </a:br>
            <a:r>
              <a:rPr lang="en-US" sz="1400">
                <a:solidFill>
                  <a:srgbClr val="FF0000"/>
                </a:solidFill>
              </a:rPr>
              <a:t>(DEPENDING ON ENCODING, PNG WOULD BE PERFECT BUT UP TO 6X AS BIG)</a:t>
            </a:r>
            <a:endParaRPr sz="1400">
              <a:solidFill>
                <a:srgbClr val="FF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7"/>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2576"/>
              <a:buChar char="◼"/>
            </a:pPr>
            <a:r>
              <a:rPr lang="en-US" sz="2800"/>
              <a:t>Images taken from </a:t>
            </a:r>
            <a:endParaRPr sz="2800"/>
          </a:p>
          <a:p>
            <a:pPr marL="229500" lvl="0" indent="-229500" algn="l" rtl="0">
              <a:lnSpc>
                <a:spcPct val="100000"/>
              </a:lnSpc>
              <a:spcBef>
                <a:spcPts val="1010"/>
              </a:spcBef>
              <a:spcAft>
                <a:spcPts val="0"/>
              </a:spcAft>
              <a:buSzPts val="2576"/>
              <a:buChar char="◼"/>
            </a:pPr>
            <a:r>
              <a:rPr lang="en-US" sz="2800"/>
              <a:t>Edward Fox, 2003. </a:t>
            </a:r>
            <a:r>
              <a:rPr lang="en-US" sz="2800" i="1"/>
              <a:t>CS 4624 course site </a:t>
            </a:r>
            <a:endParaRPr/>
          </a:p>
          <a:p>
            <a:pPr marL="229500" lvl="0" indent="-229500" algn="l" rtl="0">
              <a:lnSpc>
                <a:spcPct val="100000"/>
              </a:lnSpc>
              <a:spcBef>
                <a:spcPts val="710"/>
              </a:spcBef>
              <a:spcAft>
                <a:spcPts val="0"/>
              </a:spcAft>
              <a:buSzPts val="1196"/>
              <a:buChar char="◼"/>
            </a:pPr>
            <a:r>
              <a:rPr lang="en-US"/>
              <a:t>(http://ei.cs.vt.edu/~mm/gifs/jpgs.html)</a:t>
            </a:r>
            <a:endParaRPr sz="1800"/>
          </a:p>
          <a:p>
            <a:pPr marL="229500" lvl="0" indent="-65923" algn="l" rtl="0">
              <a:lnSpc>
                <a:spcPct val="100000"/>
              </a:lnSpc>
              <a:spcBef>
                <a:spcPts val="1010"/>
              </a:spcBef>
              <a:spcAft>
                <a:spcPts val="0"/>
              </a:spcAft>
              <a:buSzPts val="2576"/>
              <a:buNone/>
            </a:pPr>
            <a:endParaRPr sz="2800"/>
          </a:p>
          <a:p>
            <a:pPr marL="229500" lvl="0" indent="-229500" algn="l" rtl="0">
              <a:lnSpc>
                <a:spcPct val="100000"/>
              </a:lnSpc>
              <a:spcBef>
                <a:spcPts val="1010"/>
              </a:spcBef>
              <a:spcAft>
                <a:spcPts val="0"/>
              </a:spcAft>
              <a:buSzPts val="2576"/>
              <a:buChar char="◼"/>
            </a:pPr>
            <a:r>
              <a:rPr lang="en-US" sz="2800" b="1"/>
              <a:t>Watch the sizes as we go:</a:t>
            </a:r>
            <a:endParaRPr/>
          </a:p>
          <a:p>
            <a:pPr marL="472500" lvl="1" indent="-229500" algn="l" rtl="0">
              <a:lnSpc>
                <a:spcPct val="100000"/>
              </a:lnSpc>
              <a:spcBef>
                <a:spcPts val="930"/>
              </a:spcBef>
              <a:spcAft>
                <a:spcPts val="0"/>
              </a:spcAft>
              <a:buSzPts val="2208"/>
              <a:buChar char="◼"/>
            </a:pPr>
            <a:r>
              <a:rPr lang="en-US" sz="2400" b="1"/>
              <a:t>Original image (taken by H. Rex Hartson) is </a:t>
            </a:r>
            <a:endParaRPr sz="2400" b="1"/>
          </a:p>
          <a:p>
            <a:pPr marL="472500" lvl="1" indent="-229500" algn="l" rtl="0">
              <a:lnSpc>
                <a:spcPct val="100000"/>
              </a:lnSpc>
              <a:spcBef>
                <a:spcPts val="930"/>
              </a:spcBef>
              <a:spcAft>
                <a:spcPts val="0"/>
              </a:spcAft>
              <a:buSzPts val="2208"/>
              <a:buChar char="◼"/>
            </a:pPr>
            <a:r>
              <a:rPr lang="en-US" sz="2400" b="1"/>
              <a:t>                           as a 24-bit bitmap image</a:t>
            </a:r>
            <a:endParaRPr/>
          </a:p>
        </p:txBody>
      </p:sp>
      <p:sp>
        <p:nvSpPr>
          <p:cNvPr id="1290" name="Google Shape;1290;p87"/>
          <p:cNvSpPr txBox="1">
            <a:spLocks noGrp="1"/>
          </p:cNvSpPr>
          <p:nvPr>
            <p:ph type="title"/>
          </p:nvPr>
        </p:nvSpPr>
        <p:spPr>
          <a:xfrm>
            <a:off x="435894" y="702156"/>
            <a:ext cx="8272212" cy="10138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COMPRESSION EXAMPLES</a:t>
            </a:r>
            <a:endParaRPr/>
          </a:p>
        </p:txBody>
      </p:sp>
      <p:sp>
        <p:nvSpPr>
          <p:cNvPr id="1291" name="Google Shape;1291;p87"/>
          <p:cNvSpPr txBox="1"/>
          <p:nvPr/>
        </p:nvSpPr>
        <p:spPr>
          <a:xfrm>
            <a:off x="1447800" y="5029200"/>
            <a:ext cx="13676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537BFF"/>
                </a:solidFill>
                <a:latin typeface="Rockwell"/>
                <a:ea typeface="Rockwell"/>
                <a:cs typeface="Rockwell"/>
                <a:sym typeface="Rockwell"/>
              </a:rPr>
              <a:t>804 kb</a:t>
            </a:r>
            <a:endParaRPr sz="1800" b="1" i="0" u="none" strike="noStrike" cap="none">
              <a:solidFill>
                <a:srgbClr val="537BFF"/>
              </a:solidFill>
              <a:latin typeface="Rockwell"/>
              <a:ea typeface="Rockwell"/>
              <a:cs typeface="Rockwell"/>
              <a:sym typeface="Rockwe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1296" name="Google Shape;1296;p88"/>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297" name="Google Shape;1297;p88"/>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ORIGINAL (804 KB BITMAP)</a:t>
            </a:r>
            <a:endParaRPr sz="2400">
              <a:solidFill>
                <a:srgbClr val="FF0000"/>
              </a:solidFill>
            </a:endParaRPr>
          </a:p>
        </p:txBody>
      </p:sp>
      <p:sp>
        <p:nvSpPr>
          <p:cNvPr id="1298" name="Google Shape;1298;p88"/>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89"/>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GIF - 259 KB (8 BIT COLOR)</a:t>
            </a:r>
            <a:endParaRPr/>
          </a:p>
        </p:txBody>
      </p:sp>
      <p:pic>
        <p:nvPicPr>
          <p:cNvPr id="1304" name="Google Shape;1304;p89"/>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05" name="Google Shape;1305;p89"/>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pic>
        <p:nvPicPr>
          <p:cNvPr id="1310" name="Google Shape;1310;p90"/>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11" name="Google Shape;1311;p90"/>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100 - 326 KB</a:t>
            </a:r>
            <a:endParaRPr/>
          </a:p>
        </p:txBody>
      </p:sp>
      <p:sp>
        <p:nvSpPr>
          <p:cNvPr id="1312" name="Google Shape;1312;p90"/>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pic>
        <p:nvPicPr>
          <p:cNvPr id="1317" name="Google Shape;1317;p91"/>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18" name="Google Shape;1318;p91"/>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75 - 71 KB</a:t>
            </a:r>
            <a:endParaRPr/>
          </a:p>
        </p:txBody>
      </p:sp>
      <p:sp>
        <p:nvSpPr>
          <p:cNvPr id="1319" name="Google Shape;1319;p91"/>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pic>
        <p:nvPicPr>
          <p:cNvPr id="1324" name="Google Shape;1324;p92"/>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25" name="Google Shape;1325;p92"/>
          <p:cNvSpPr txBox="1">
            <a:spLocks noGrp="1"/>
          </p:cNvSpPr>
          <p:nvPr>
            <p:ph type="title"/>
          </p:nvPr>
        </p:nvSpPr>
        <p:spPr>
          <a:xfrm>
            <a:off x="685800" y="152400"/>
            <a:ext cx="7772400" cy="1143000"/>
          </a:xfrm>
          <a:prstGeom prst="rect">
            <a:avLst/>
          </a:prstGeom>
          <a:solidFill>
            <a:schemeClr val="lt1"/>
          </a:solidFill>
          <a:ln w="76200" cap="flat" cmpd="thinThick">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50 - 46 KB</a:t>
            </a:r>
            <a:endParaRPr/>
          </a:p>
        </p:txBody>
      </p:sp>
      <p:sp>
        <p:nvSpPr>
          <p:cNvPr id="1326" name="Google Shape;1326;p92"/>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pic>
        <p:nvPicPr>
          <p:cNvPr id="1331" name="Google Shape;1331;p93"/>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32" name="Google Shape;1332;p93"/>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25 - 29 KB</a:t>
            </a:r>
            <a:endParaRPr/>
          </a:p>
        </p:txBody>
      </p:sp>
      <p:sp>
        <p:nvSpPr>
          <p:cNvPr id="1333" name="Google Shape;1333;p93"/>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pic>
        <p:nvPicPr>
          <p:cNvPr id="1338" name="Google Shape;1338;p94"/>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39" name="Google Shape;1339;p94"/>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10 - 15 KB</a:t>
            </a:r>
            <a:endParaRPr/>
          </a:p>
        </p:txBody>
      </p:sp>
      <p:sp>
        <p:nvSpPr>
          <p:cNvPr id="1340" name="Google Shape;1340;p94"/>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pic>
        <p:nvPicPr>
          <p:cNvPr id="1345" name="Google Shape;1345;p95"/>
          <p:cNvPicPr preferRelativeResize="0"/>
          <p:nvPr/>
        </p:nvPicPr>
        <p:blipFill rotWithShape="1">
          <a:blip r:embed="rId3">
            <a:alphaModFix/>
          </a:blip>
          <a:srcRect/>
          <a:stretch/>
        </p:blipFill>
        <p:spPr>
          <a:xfrm>
            <a:off x="685800" y="1343025"/>
            <a:ext cx="7772400" cy="5210175"/>
          </a:xfrm>
          <a:prstGeom prst="rect">
            <a:avLst/>
          </a:prstGeom>
          <a:noFill/>
          <a:ln>
            <a:noFill/>
          </a:ln>
        </p:spPr>
      </p:pic>
      <p:sp>
        <p:nvSpPr>
          <p:cNvPr id="1346" name="Google Shape;1346;p95"/>
          <p:cNvSpPr txBox="1">
            <a:spLocks noGrp="1"/>
          </p:cNvSpPr>
          <p:nvPr>
            <p:ph type="title"/>
          </p:nvPr>
        </p:nvSpPr>
        <p:spPr>
          <a:xfrm>
            <a:off x="685800" y="1524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 QUALITY 5 - 9 KB</a:t>
            </a:r>
            <a:endParaRPr/>
          </a:p>
        </p:txBody>
      </p:sp>
      <p:sp>
        <p:nvSpPr>
          <p:cNvPr id="1347" name="Google Shape;1347;p95"/>
          <p:cNvSpPr txBox="1"/>
          <p:nvPr/>
        </p:nvSpPr>
        <p:spPr>
          <a:xfrm>
            <a:off x="762000" y="5105400"/>
            <a:ext cx="7543800"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Notice the difference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Gill Sans"/>
                <a:ea typeface="Gill Sans"/>
                <a:cs typeface="Gill Sans"/>
                <a:sym typeface="Gill Sans"/>
              </a:rPr>
              <a:t>Between Images</a:t>
            </a:r>
            <a:endParaRPr sz="4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“Perhaps the best way to define computer graphics is to find out what it is not. </a:t>
            </a:r>
            <a:endParaRPr sz="1600"/>
          </a:p>
          <a:p>
            <a:pPr marL="229500" lvl="0" indent="-229500" algn="l" rtl="0">
              <a:lnSpc>
                <a:spcPct val="100000"/>
              </a:lnSpc>
              <a:spcBef>
                <a:spcPts val="770"/>
              </a:spcBef>
              <a:spcAft>
                <a:spcPts val="0"/>
              </a:spcAft>
              <a:buSzPts val="1472"/>
              <a:buChar char="◼"/>
            </a:pPr>
            <a:r>
              <a:rPr lang="en-US" sz="1600"/>
              <a:t>It is not a machine. It is not a computer, nor a group of computer programs. </a:t>
            </a:r>
            <a:endParaRPr sz="1600"/>
          </a:p>
          <a:p>
            <a:pPr marL="229500" lvl="0" indent="-229500" algn="l" rtl="0">
              <a:lnSpc>
                <a:spcPct val="100000"/>
              </a:lnSpc>
              <a:spcBef>
                <a:spcPts val="770"/>
              </a:spcBef>
              <a:spcAft>
                <a:spcPts val="0"/>
              </a:spcAft>
              <a:buSzPts val="1472"/>
              <a:buChar char="◼"/>
            </a:pPr>
            <a:r>
              <a:rPr lang="en-US" sz="1600"/>
              <a:t>It is not the know-how of a graphic designer, a programmer, or a motion picture specialist.</a:t>
            </a:r>
            <a:endParaRPr/>
          </a:p>
          <a:p>
            <a:pPr marL="229500" lvl="0" indent="-229500" algn="l" rtl="0">
              <a:lnSpc>
                <a:spcPct val="100000"/>
              </a:lnSpc>
              <a:spcBef>
                <a:spcPts val="770"/>
              </a:spcBef>
              <a:spcAft>
                <a:spcPts val="0"/>
              </a:spcAft>
              <a:buSzPts val="1472"/>
              <a:buChar char="◼"/>
            </a:pPr>
            <a:r>
              <a:rPr lang="en-US" sz="1600"/>
              <a:t> </a:t>
            </a:r>
            <a:r>
              <a:rPr lang="en-US" sz="1600" b="1" u="sng"/>
              <a:t>Computer graphics is all these</a:t>
            </a:r>
            <a:r>
              <a:rPr lang="en-US" sz="1600"/>
              <a:t> – </a:t>
            </a:r>
            <a:r>
              <a:rPr lang="en-US" sz="1600" u="sng"/>
              <a:t>a managed and documented technology directed toward communicating information accurately and descriptively.”</a:t>
            </a:r>
            <a:endParaRPr/>
          </a:p>
          <a:p>
            <a:pPr marL="229500" lvl="0" indent="-136027" algn="l" rtl="0">
              <a:lnSpc>
                <a:spcPct val="100000"/>
              </a:lnSpc>
              <a:spcBef>
                <a:spcPts val="770"/>
              </a:spcBef>
              <a:spcAft>
                <a:spcPts val="0"/>
              </a:spcAft>
              <a:buSzPts val="1472"/>
              <a:buNone/>
            </a:pPr>
            <a:endParaRPr sz="1600" u="sng"/>
          </a:p>
          <a:p>
            <a:pPr marL="229500" lvl="0" indent="-136027" algn="l" rtl="0">
              <a:lnSpc>
                <a:spcPct val="100000"/>
              </a:lnSpc>
              <a:spcBef>
                <a:spcPts val="770"/>
              </a:spcBef>
              <a:spcAft>
                <a:spcPts val="0"/>
              </a:spcAft>
              <a:buSzPts val="1472"/>
              <a:buNone/>
            </a:pPr>
            <a:endParaRPr sz="1600" u="sng"/>
          </a:p>
          <a:p>
            <a:pPr marL="229500" lvl="0" indent="-136027" algn="l" rtl="0">
              <a:lnSpc>
                <a:spcPct val="100000"/>
              </a:lnSpc>
              <a:spcBef>
                <a:spcPts val="770"/>
              </a:spcBef>
              <a:spcAft>
                <a:spcPts val="0"/>
              </a:spcAft>
              <a:buSzPts val="1472"/>
              <a:buNone/>
            </a:pPr>
            <a:endParaRPr sz="1600" u="sng"/>
          </a:p>
          <a:p>
            <a:pPr marL="229500" lvl="0" indent="-136027" algn="l" rtl="0">
              <a:lnSpc>
                <a:spcPct val="100000"/>
              </a:lnSpc>
              <a:spcBef>
                <a:spcPts val="770"/>
              </a:spcBef>
              <a:spcAft>
                <a:spcPts val="0"/>
              </a:spcAft>
              <a:buSzPts val="1472"/>
              <a:buNone/>
            </a:pPr>
            <a:endParaRPr sz="1600"/>
          </a:p>
          <a:p>
            <a:pPr marL="229500" lvl="0" indent="-150633" algn="l" rtl="0">
              <a:lnSpc>
                <a:spcPct val="100000"/>
              </a:lnSpc>
              <a:spcBef>
                <a:spcPts val="720"/>
              </a:spcBef>
              <a:spcAft>
                <a:spcPts val="0"/>
              </a:spcAft>
              <a:buSzPts val="1242"/>
              <a:buNone/>
            </a:pPr>
            <a:endParaRPr/>
          </a:p>
        </p:txBody>
      </p:sp>
      <p:sp>
        <p:nvSpPr>
          <p:cNvPr id="173" name="Google Shape;173;p10"/>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74" name="Google Shape;174;p1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COMPUTER GRAPHICS, </a:t>
            </a:r>
            <a:r>
              <a:rPr lang="en-US"/>
              <a:t>BY WILLIAM A. FETTER, 1966</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83"/>
          <p:cNvSpPr txBox="1">
            <a:spLocks noGrp="1"/>
          </p:cNvSpPr>
          <p:nvPr>
            <p:ph type="body" idx="4294967295"/>
          </p:nvPr>
        </p:nvSpPr>
        <p:spPr>
          <a:xfrm>
            <a:off x="457200" y="2020824"/>
            <a:ext cx="8229600" cy="4379976"/>
          </a:xfrm>
          <a:prstGeom prst="rect">
            <a:avLst/>
          </a:prstGeom>
          <a:noFill/>
          <a:ln>
            <a:noFill/>
          </a:ln>
        </p:spPr>
        <p:txBody>
          <a:bodyPr spcFirstLastPara="1" wrap="square" lIns="91425" tIns="45700" rIns="91425" bIns="45700" anchor="ctr" anchorCtr="0">
            <a:normAutofit fontScale="92500"/>
          </a:bodyPr>
          <a:lstStyle/>
          <a:p>
            <a:pPr marL="342900" lvl="0" indent="-342900" algn="l" rtl="0">
              <a:lnSpc>
                <a:spcPct val="100000"/>
              </a:lnSpc>
              <a:spcBef>
                <a:spcPts val="0"/>
              </a:spcBef>
              <a:spcAft>
                <a:spcPts val="0"/>
              </a:spcAft>
              <a:buSzPct val="92000"/>
              <a:buFont typeface="Arial"/>
              <a:buChar char="•"/>
            </a:pPr>
            <a:r>
              <a:rPr lang="en-US" sz="2400"/>
              <a:t>Some images include information on transparency encoded into the image.</a:t>
            </a:r>
            <a:endParaRPr/>
          </a:p>
          <a:p>
            <a:pPr marL="342900" lvl="0" indent="-342900" algn="l" rtl="0">
              <a:lnSpc>
                <a:spcPct val="100000"/>
              </a:lnSpc>
              <a:spcBef>
                <a:spcPts val="1200"/>
              </a:spcBef>
              <a:spcAft>
                <a:spcPts val="0"/>
              </a:spcAft>
              <a:buSzPct val="92000"/>
              <a:buFont typeface="Arial"/>
              <a:buChar char="•"/>
            </a:pPr>
            <a:r>
              <a:rPr lang="en-US" sz="2400"/>
              <a:t>GIF images may include one transparent color in the color index table, allowing one “color” of the image to be transparent.</a:t>
            </a:r>
            <a:endParaRPr/>
          </a:p>
          <a:p>
            <a:pPr marL="342900" lvl="0" indent="-342900" algn="l" rtl="0">
              <a:lnSpc>
                <a:spcPct val="100000"/>
              </a:lnSpc>
              <a:spcBef>
                <a:spcPts val="1200"/>
              </a:spcBef>
              <a:spcAft>
                <a:spcPts val="0"/>
              </a:spcAft>
              <a:buSzPct val="92000"/>
              <a:buFont typeface="Arial"/>
              <a:buChar char="•"/>
            </a:pPr>
            <a:r>
              <a:rPr lang="en-US" sz="2400"/>
              <a:t>PNG images can be indexed or true color and may include an additional byte of information per color (the alpha channel), which determines how transparent a particular pixel or color is.</a:t>
            </a:r>
            <a:endParaRPr/>
          </a:p>
          <a:p>
            <a:pPr marL="342900" lvl="0" indent="-342900" algn="l" rtl="0">
              <a:lnSpc>
                <a:spcPct val="100000"/>
              </a:lnSpc>
              <a:spcBef>
                <a:spcPts val="1200"/>
              </a:spcBef>
              <a:spcAft>
                <a:spcPts val="0"/>
              </a:spcAft>
              <a:buSzPct val="92000"/>
              <a:buFont typeface="Arial"/>
              <a:buChar char="•"/>
            </a:pPr>
            <a:r>
              <a:rPr lang="en-US" sz="2400"/>
              <a:t>Native computer graphics formats are often 32-bit color – one byte each for RGB plus an additional byte for transparency or “alpha”</a:t>
            </a:r>
            <a:endParaRPr sz="2400"/>
          </a:p>
        </p:txBody>
      </p:sp>
      <p:sp>
        <p:nvSpPr>
          <p:cNvPr id="1353" name="Google Shape;1353;p8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400"/>
              <a:buFont typeface="Gill Sans"/>
              <a:buNone/>
            </a:pPr>
            <a:r>
              <a:rPr lang="en-US" sz="2400"/>
              <a:t>TRANSPARENCY</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9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TRANSPARENCY</a:t>
            </a:r>
            <a:endParaRPr/>
          </a:p>
        </p:txBody>
      </p:sp>
      <p:sp>
        <p:nvSpPr>
          <p:cNvPr id="1359" name="Google Shape;1359;p96"/>
          <p:cNvSpPr txBox="1">
            <a:spLocks noGrp="1"/>
          </p:cNvSpPr>
          <p:nvPr>
            <p:ph type="body" idx="1"/>
          </p:nvPr>
        </p:nvSpPr>
        <p:spPr>
          <a:xfrm>
            <a:off x="685800" y="1752600"/>
            <a:ext cx="7772400" cy="510540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sz="2000" b="1" i="1">
                <a:solidFill>
                  <a:srgbClr val="FF0000"/>
                </a:solidFill>
              </a:rPr>
              <a:t>Faked</a:t>
            </a:r>
            <a:r>
              <a:rPr lang="en-US" sz="2000" b="1"/>
              <a:t> “transparency”: </a:t>
            </a:r>
            <a:r>
              <a:rPr lang="en-US" sz="2000"/>
              <a:t>the image is created and saved on a background to match the web page background. </a:t>
            </a:r>
            <a:endParaRPr sz="2000"/>
          </a:p>
          <a:p>
            <a:pPr marL="472500" lvl="1" indent="-229500" algn="l" rtl="0">
              <a:lnSpc>
                <a:spcPct val="100000"/>
              </a:lnSpc>
              <a:spcBef>
                <a:spcPts val="690"/>
              </a:spcBef>
              <a:spcAft>
                <a:spcPts val="0"/>
              </a:spcAft>
              <a:buSzPts val="1104"/>
              <a:buChar char="◼"/>
            </a:pPr>
            <a:r>
              <a:rPr lang="en-US" sz="2000"/>
              <a:t>Not always a perfect match on older computers or on jpegs.</a:t>
            </a:r>
            <a:endParaRPr sz="2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9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TRANSPARENCY</a:t>
            </a:r>
            <a:endParaRPr/>
          </a:p>
        </p:txBody>
      </p:sp>
      <p:sp>
        <p:nvSpPr>
          <p:cNvPr id="1365" name="Google Shape;1365;p97"/>
          <p:cNvSpPr txBox="1">
            <a:spLocks noGrp="1"/>
          </p:cNvSpPr>
          <p:nvPr>
            <p:ph type="body" idx="1"/>
          </p:nvPr>
        </p:nvSpPr>
        <p:spPr>
          <a:xfrm>
            <a:off x="685800" y="1752600"/>
            <a:ext cx="7772400" cy="510540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sz="2400" b="1" i="1">
                <a:solidFill>
                  <a:srgbClr val="FF0000"/>
                </a:solidFill>
              </a:rPr>
              <a:t>Real</a:t>
            </a:r>
            <a:r>
              <a:rPr lang="en-US" sz="2400" b="1" i="1"/>
              <a:t> </a:t>
            </a:r>
            <a:r>
              <a:rPr lang="en-US" sz="2400" b="1"/>
              <a:t>transparency</a:t>
            </a:r>
            <a:r>
              <a:rPr lang="en-US" sz="2400"/>
              <a:t>: the image background is transparent, so the image floats on the web page background color. </a:t>
            </a:r>
            <a:endParaRPr sz="2400"/>
          </a:p>
          <a:p>
            <a:pPr marL="472500" lvl="1" indent="-229500" algn="l" rtl="0">
              <a:lnSpc>
                <a:spcPct val="100000"/>
              </a:lnSpc>
              <a:spcBef>
                <a:spcPts val="690"/>
              </a:spcBef>
              <a:spcAft>
                <a:spcPts val="0"/>
              </a:spcAft>
              <a:buSzPts val="1104"/>
              <a:buChar char="◼"/>
            </a:pPr>
            <a:r>
              <a:rPr lang="en-US" sz="2400"/>
              <a:t>Especially useful for patterned web page backgrounds. </a:t>
            </a:r>
            <a:endParaRPr sz="2400"/>
          </a:p>
          <a:p>
            <a:pPr marL="472500" lvl="1" indent="-229500" algn="l" rtl="0">
              <a:lnSpc>
                <a:spcPct val="100000"/>
              </a:lnSpc>
              <a:spcBef>
                <a:spcPts val="690"/>
              </a:spcBef>
              <a:spcAft>
                <a:spcPts val="0"/>
              </a:spcAft>
              <a:buSzPts val="1104"/>
              <a:buChar char="◼"/>
            </a:pPr>
            <a:r>
              <a:rPr lang="en-US" sz="2400"/>
              <a:t>Use the web page background color as the image background color while creating the image, but turn on transparency before saving the image to the web.</a:t>
            </a:r>
            <a:endParaRPr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0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ASPECT RATIO</a:t>
            </a:r>
            <a:endParaRPr/>
          </a:p>
        </p:txBody>
      </p:sp>
      <p:sp>
        <p:nvSpPr>
          <p:cNvPr id="1371" name="Google Shape;1371;p101"/>
          <p:cNvSpPr txBox="1">
            <a:spLocks noGrp="1"/>
          </p:cNvSpPr>
          <p:nvPr>
            <p:ph type="body" idx="1"/>
          </p:nvPr>
        </p:nvSpPr>
        <p:spPr>
          <a:xfrm>
            <a:off x="685800" y="1752600"/>
            <a:ext cx="7772400" cy="510540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i="1">
                <a:solidFill>
                  <a:schemeClr val="accent1"/>
                </a:solidFill>
              </a:rPr>
              <a:t>Aspect Ratio</a:t>
            </a:r>
            <a:r>
              <a:rPr lang="en-US"/>
              <a:t>: Ratio of width to height. </a:t>
            </a:r>
            <a:endParaRPr/>
          </a:p>
          <a:p>
            <a:pPr marL="229500" lvl="0" indent="-229500" algn="l" rtl="0">
              <a:lnSpc>
                <a:spcPct val="100000"/>
              </a:lnSpc>
              <a:spcBef>
                <a:spcPts val="710"/>
              </a:spcBef>
              <a:spcAft>
                <a:spcPts val="0"/>
              </a:spcAft>
              <a:buSzPts val="1196"/>
              <a:buChar char="◼"/>
            </a:pPr>
            <a:r>
              <a:rPr lang="en-US" i="1"/>
              <a:t>Never</a:t>
            </a:r>
            <a:r>
              <a:rPr lang="en-US"/>
              <a:t> change the aspect ratio of a photo – it distorts the image. </a:t>
            </a:r>
            <a:endParaRPr/>
          </a:p>
          <a:p>
            <a:pPr marL="675000" lvl="2" indent="-202500" algn="l" rtl="0">
              <a:lnSpc>
                <a:spcPct val="100000"/>
              </a:lnSpc>
              <a:spcBef>
                <a:spcPts val="660"/>
              </a:spcBef>
              <a:spcAft>
                <a:spcPts val="0"/>
              </a:spcAft>
              <a:buSzPts val="966"/>
              <a:buFont typeface="Gill Sans"/>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0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ASPECT RATIO</a:t>
            </a:r>
            <a:endParaRPr/>
          </a:p>
        </p:txBody>
      </p:sp>
      <p:pic>
        <p:nvPicPr>
          <p:cNvPr id="1377" name="Google Shape;1377;p102"/>
          <p:cNvPicPr preferRelativeResize="0"/>
          <p:nvPr/>
        </p:nvPicPr>
        <p:blipFill rotWithShape="1">
          <a:blip r:embed="rId3">
            <a:alphaModFix/>
          </a:blip>
          <a:srcRect/>
          <a:stretch/>
        </p:blipFill>
        <p:spPr>
          <a:xfrm>
            <a:off x="1905000" y="2895600"/>
            <a:ext cx="2173288" cy="1454150"/>
          </a:xfrm>
          <a:prstGeom prst="rect">
            <a:avLst/>
          </a:prstGeom>
          <a:noFill/>
          <a:ln>
            <a:noFill/>
          </a:ln>
        </p:spPr>
      </p:pic>
      <p:pic>
        <p:nvPicPr>
          <p:cNvPr id="1378" name="Google Shape;1378;p102"/>
          <p:cNvPicPr preferRelativeResize="0"/>
          <p:nvPr/>
        </p:nvPicPr>
        <p:blipFill rotWithShape="1">
          <a:blip r:embed="rId4">
            <a:alphaModFix/>
          </a:blip>
          <a:srcRect/>
          <a:stretch/>
        </p:blipFill>
        <p:spPr>
          <a:xfrm>
            <a:off x="5334000" y="4953000"/>
            <a:ext cx="1371600" cy="1454150"/>
          </a:xfrm>
          <a:prstGeom prst="rect">
            <a:avLst/>
          </a:prstGeom>
          <a:noFill/>
          <a:ln>
            <a:noFill/>
          </a:ln>
        </p:spPr>
      </p:pic>
      <p:pic>
        <p:nvPicPr>
          <p:cNvPr id="1379" name="Google Shape;1379;p102"/>
          <p:cNvPicPr preferRelativeResize="0"/>
          <p:nvPr/>
        </p:nvPicPr>
        <p:blipFill rotWithShape="1">
          <a:blip r:embed="rId5">
            <a:alphaModFix/>
          </a:blip>
          <a:srcRect/>
          <a:stretch/>
        </p:blipFill>
        <p:spPr>
          <a:xfrm>
            <a:off x="5334000" y="3117850"/>
            <a:ext cx="2438400" cy="920750"/>
          </a:xfrm>
          <a:prstGeom prst="rect">
            <a:avLst/>
          </a:prstGeom>
          <a:noFill/>
          <a:ln>
            <a:noFill/>
          </a:ln>
        </p:spPr>
      </p:pic>
      <p:pic>
        <p:nvPicPr>
          <p:cNvPr id="1380" name="Google Shape;1380;p102"/>
          <p:cNvPicPr preferRelativeResize="0"/>
          <p:nvPr/>
        </p:nvPicPr>
        <p:blipFill rotWithShape="1">
          <a:blip r:embed="rId3">
            <a:alphaModFix/>
          </a:blip>
          <a:srcRect/>
          <a:stretch/>
        </p:blipFill>
        <p:spPr>
          <a:xfrm>
            <a:off x="1905000" y="4946650"/>
            <a:ext cx="2173288" cy="1454150"/>
          </a:xfrm>
          <a:prstGeom prst="rect">
            <a:avLst/>
          </a:prstGeom>
          <a:noFill/>
          <a:ln>
            <a:noFill/>
          </a:ln>
        </p:spPr>
      </p:pic>
      <p:sp>
        <p:nvSpPr>
          <p:cNvPr id="1381" name="Google Shape;1381;p102"/>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Bad examples:</a:t>
            </a:r>
            <a:endParaRPr/>
          </a:p>
        </p:txBody>
      </p:sp>
      <p:sp>
        <p:nvSpPr>
          <p:cNvPr id="1382" name="Google Shape;1382;p102"/>
          <p:cNvSpPr/>
          <p:nvPr/>
        </p:nvSpPr>
        <p:spPr>
          <a:xfrm>
            <a:off x="4191000" y="3429000"/>
            <a:ext cx="990600" cy="457200"/>
          </a:xfrm>
          <a:prstGeom prst="rightArrow">
            <a:avLst>
              <a:gd name="adj1" fmla="val 50000"/>
              <a:gd name="adj2" fmla="val 54167"/>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1383" name="Google Shape;1383;p102"/>
          <p:cNvSpPr/>
          <p:nvPr/>
        </p:nvSpPr>
        <p:spPr>
          <a:xfrm>
            <a:off x="4191000" y="5486400"/>
            <a:ext cx="990600" cy="457200"/>
          </a:xfrm>
          <a:prstGeom prst="rightArrow">
            <a:avLst>
              <a:gd name="adj1" fmla="val 50000"/>
              <a:gd name="adj2" fmla="val 54167"/>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7"/>
                                        </p:tgtEl>
                                        <p:attrNameLst>
                                          <p:attrName>style.visibility</p:attrName>
                                        </p:attrNameLst>
                                      </p:cBhvr>
                                      <p:to>
                                        <p:strVal val="visible"/>
                                      </p:to>
                                    </p:set>
                                    <p:animEffect transition="in" filter="fade">
                                      <p:cBhvr>
                                        <p:cTn id="7" dur="500"/>
                                        <p:tgtEl>
                                          <p:spTgt spid="13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2"/>
                                        </p:tgtEl>
                                        <p:attrNameLst>
                                          <p:attrName>style.visibility</p:attrName>
                                        </p:attrNameLst>
                                      </p:cBhvr>
                                      <p:to>
                                        <p:strVal val="visible"/>
                                      </p:to>
                                    </p:set>
                                    <p:animEffect transition="in" filter="fade">
                                      <p:cBhvr>
                                        <p:cTn id="12" dur="500"/>
                                        <p:tgtEl>
                                          <p:spTgt spid="138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79"/>
                                        </p:tgtEl>
                                        <p:attrNameLst>
                                          <p:attrName>style.visibility</p:attrName>
                                        </p:attrNameLst>
                                      </p:cBhvr>
                                      <p:to>
                                        <p:strVal val="visible"/>
                                      </p:to>
                                    </p:set>
                                    <p:animEffect transition="in" filter="fade">
                                      <p:cBhvr>
                                        <p:cTn id="16" dur="500"/>
                                        <p:tgtEl>
                                          <p:spTgt spid="13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80"/>
                                        </p:tgtEl>
                                        <p:attrNameLst>
                                          <p:attrName>style.visibility</p:attrName>
                                        </p:attrNameLst>
                                      </p:cBhvr>
                                      <p:to>
                                        <p:strVal val="visible"/>
                                      </p:to>
                                    </p:set>
                                    <p:animEffect transition="in" filter="fade">
                                      <p:cBhvr>
                                        <p:cTn id="21" dur="500"/>
                                        <p:tgtEl>
                                          <p:spTgt spid="13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83"/>
                                        </p:tgtEl>
                                        <p:attrNameLst>
                                          <p:attrName>style.visibility</p:attrName>
                                        </p:attrNameLst>
                                      </p:cBhvr>
                                      <p:to>
                                        <p:strVal val="visible"/>
                                      </p:to>
                                    </p:set>
                                    <p:animEffect transition="in" filter="fade">
                                      <p:cBhvr>
                                        <p:cTn id="26" dur="500"/>
                                        <p:tgtEl>
                                          <p:spTgt spid="138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378"/>
                                        </p:tgtEl>
                                        <p:attrNameLst>
                                          <p:attrName>style.visibility</p:attrName>
                                        </p:attrNameLst>
                                      </p:cBhvr>
                                      <p:to>
                                        <p:strVal val="visible"/>
                                      </p:to>
                                    </p:set>
                                    <p:animEffect transition="in" filter="fade">
                                      <p:cBhvr>
                                        <p:cTn id="30" dur="500"/>
                                        <p:tgtEl>
                                          <p:spTgt spid="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0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ASPECT RATIO</a:t>
            </a:r>
            <a:endParaRPr/>
          </a:p>
        </p:txBody>
      </p:sp>
      <p:pic>
        <p:nvPicPr>
          <p:cNvPr id="1389" name="Google Shape;1389;p103"/>
          <p:cNvPicPr preferRelativeResize="0"/>
          <p:nvPr/>
        </p:nvPicPr>
        <p:blipFill rotWithShape="1">
          <a:blip r:embed="rId3">
            <a:alphaModFix/>
          </a:blip>
          <a:srcRect/>
          <a:stretch/>
        </p:blipFill>
        <p:spPr>
          <a:xfrm>
            <a:off x="1143000" y="4572000"/>
            <a:ext cx="2173288" cy="1454150"/>
          </a:xfrm>
          <a:prstGeom prst="rect">
            <a:avLst/>
          </a:prstGeom>
          <a:noFill/>
          <a:ln>
            <a:noFill/>
          </a:ln>
        </p:spPr>
      </p:pic>
      <p:pic>
        <p:nvPicPr>
          <p:cNvPr id="1390" name="Google Shape;1390;p103"/>
          <p:cNvPicPr preferRelativeResize="0"/>
          <p:nvPr/>
        </p:nvPicPr>
        <p:blipFill rotWithShape="1">
          <a:blip r:embed="rId4">
            <a:alphaModFix/>
          </a:blip>
          <a:srcRect/>
          <a:stretch/>
        </p:blipFill>
        <p:spPr>
          <a:xfrm>
            <a:off x="4343400" y="4876800"/>
            <a:ext cx="1447800" cy="831850"/>
          </a:xfrm>
          <a:prstGeom prst="rect">
            <a:avLst/>
          </a:prstGeom>
          <a:noFill/>
          <a:ln>
            <a:noFill/>
          </a:ln>
        </p:spPr>
      </p:pic>
      <p:sp>
        <p:nvSpPr>
          <p:cNvPr id="1391" name="Google Shape;1391;p10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150633" algn="l" rtl="0">
              <a:lnSpc>
                <a:spcPct val="100000"/>
              </a:lnSpc>
              <a:spcBef>
                <a:spcPts val="0"/>
              </a:spcBef>
              <a:spcAft>
                <a:spcPts val="0"/>
              </a:spcAft>
              <a:buSzPts val="1242"/>
              <a:buNone/>
            </a:pPr>
            <a:endParaRPr/>
          </a:p>
          <a:p>
            <a:pPr marL="229500" lvl="0" indent="-229500" algn="l" rtl="0">
              <a:lnSpc>
                <a:spcPct val="100000"/>
              </a:lnSpc>
              <a:spcBef>
                <a:spcPts val="710"/>
              </a:spcBef>
              <a:spcAft>
                <a:spcPts val="0"/>
              </a:spcAft>
              <a:buSzPts val="1196"/>
              <a:buChar char="◼"/>
            </a:pPr>
            <a:r>
              <a:rPr lang="en-US"/>
              <a:t>Good examples of resizing:</a:t>
            </a:r>
            <a:endParaRPr/>
          </a:p>
        </p:txBody>
      </p:sp>
      <p:pic>
        <p:nvPicPr>
          <p:cNvPr id="1392" name="Google Shape;1392;p103"/>
          <p:cNvPicPr preferRelativeResize="0"/>
          <p:nvPr/>
        </p:nvPicPr>
        <p:blipFill rotWithShape="1">
          <a:blip r:embed="rId3">
            <a:alphaModFix/>
          </a:blip>
          <a:srcRect/>
          <a:stretch/>
        </p:blipFill>
        <p:spPr>
          <a:xfrm>
            <a:off x="1143000" y="2590800"/>
            <a:ext cx="2173288" cy="1454150"/>
          </a:xfrm>
          <a:prstGeom prst="rect">
            <a:avLst/>
          </a:prstGeom>
          <a:noFill/>
          <a:ln>
            <a:noFill/>
          </a:ln>
        </p:spPr>
      </p:pic>
      <p:pic>
        <p:nvPicPr>
          <p:cNvPr id="1393" name="Google Shape;1393;p103"/>
          <p:cNvPicPr preferRelativeResize="0"/>
          <p:nvPr/>
        </p:nvPicPr>
        <p:blipFill rotWithShape="1">
          <a:blip r:embed="rId5">
            <a:alphaModFix/>
          </a:blip>
          <a:srcRect/>
          <a:stretch/>
        </p:blipFill>
        <p:spPr>
          <a:xfrm>
            <a:off x="4343400" y="2743200"/>
            <a:ext cx="1487488" cy="995363"/>
          </a:xfrm>
          <a:prstGeom prst="rect">
            <a:avLst/>
          </a:prstGeom>
          <a:noFill/>
          <a:ln>
            <a:noFill/>
          </a:ln>
        </p:spPr>
      </p:pic>
      <p:sp>
        <p:nvSpPr>
          <p:cNvPr id="1394" name="Google Shape;1394;p103"/>
          <p:cNvSpPr/>
          <p:nvPr/>
        </p:nvSpPr>
        <p:spPr>
          <a:xfrm>
            <a:off x="3352800" y="3048000"/>
            <a:ext cx="990600" cy="457200"/>
          </a:xfrm>
          <a:prstGeom prst="rightArrow">
            <a:avLst>
              <a:gd name="adj1" fmla="val 50000"/>
              <a:gd name="adj2" fmla="val 54167"/>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1395" name="Google Shape;1395;p103"/>
          <p:cNvSpPr/>
          <p:nvPr/>
        </p:nvSpPr>
        <p:spPr>
          <a:xfrm>
            <a:off x="3352800" y="5105400"/>
            <a:ext cx="990600" cy="457200"/>
          </a:xfrm>
          <a:prstGeom prst="rightArrow">
            <a:avLst>
              <a:gd name="adj1" fmla="val 50000"/>
              <a:gd name="adj2" fmla="val 54167"/>
            </a:avLst>
          </a:prstGeom>
          <a:solidFill>
            <a:schemeClr val="accent2"/>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1396" name="Google Shape;1396;p103"/>
          <p:cNvSpPr/>
          <p:nvPr/>
        </p:nvSpPr>
        <p:spPr>
          <a:xfrm>
            <a:off x="6705600" y="2057400"/>
            <a:ext cx="1981200" cy="1524000"/>
          </a:xfrm>
          <a:prstGeom prst="wedgeRoundRectCallout">
            <a:avLst>
              <a:gd name="adj1" fmla="val -43750"/>
              <a:gd name="adj2" fmla="val 70000"/>
              <a:gd name="adj3" fmla="val 16667"/>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1397" name="Google Shape;1397;p103"/>
          <p:cNvSpPr/>
          <p:nvPr/>
        </p:nvSpPr>
        <p:spPr>
          <a:xfrm>
            <a:off x="6477000" y="2286000"/>
            <a:ext cx="2209800" cy="1219200"/>
          </a:xfrm>
          <a:prstGeom prst="wedgeRoundRectCallout">
            <a:avLst>
              <a:gd name="adj1" fmla="val -76653"/>
              <a:gd name="adj2" fmla="val 27213"/>
              <a:gd name="adj3" fmla="val 16667"/>
            </a:avLst>
          </a:prstGeom>
          <a:solidFill>
            <a:schemeClr val="dk1"/>
          </a:soli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Gill Sans"/>
                <a:ea typeface="Gill Sans"/>
                <a:cs typeface="Gill Sans"/>
                <a:sym typeface="Gill Sans"/>
              </a:rPr>
              <a:t>Resize, maintaining aspect ratio</a:t>
            </a:r>
            <a:endParaRPr sz="1400" b="0" i="0" u="none" strike="noStrike" cap="none">
              <a:solidFill>
                <a:srgbClr val="000000"/>
              </a:solidFill>
              <a:latin typeface="Arial"/>
              <a:ea typeface="Arial"/>
              <a:cs typeface="Arial"/>
              <a:sym typeface="Arial"/>
            </a:endParaRPr>
          </a:p>
        </p:txBody>
      </p:sp>
      <p:sp>
        <p:nvSpPr>
          <p:cNvPr id="1398" name="Google Shape;1398;p103"/>
          <p:cNvSpPr/>
          <p:nvPr/>
        </p:nvSpPr>
        <p:spPr>
          <a:xfrm>
            <a:off x="6477000" y="4343400"/>
            <a:ext cx="2209800" cy="1447800"/>
          </a:xfrm>
          <a:prstGeom prst="wedgeRoundRectCallout">
            <a:avLst>
              <a:gd name="adj1" fmla="val -76653"/>
              <a:gd name="adj2" fmla="val 15023"/>
              <a:gd name="adj3" fmla="val 16667"/>
            </a:avLst>
          </a:prstGeom>
          <a:solidFill>
            <a:schemeClr val="dk1"/>
          </a:soli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accent1"/>
                </a:solidFill>
                <a:latin typeface="Gill Sans"/>
                <a:ea typeface="Gill Sans"/>
                <a:cs typeface="Gill Sans"/>
                <a:sym typeface="Gill Sans"/>
              </a:rPr>
              <a:t>Crop</a:t>
            </a:r>
            <a:r>
              <a:rPr lang="en-US" sz="1800" b="0" i="0" u="none" strike="noStrike" cap="none">
                <a:solidFill>
                  <a:schemeClr val="lt1"/>
                </a:solidFill>
                <a:latin typeface="Gill Sans"/>
                <a:ea typeface="Gill Sans"/>
                <a:cs typeface="Gill Sans"/>
                <a:sym typeface="Gill Sans"/>
              </a:rPr>
              <a:t> to eliminate unnecessary background</a:t>
            </a:r>
            <a:endParaRPr sz="1400" b="0" i="0" u="none" strike="noStrike" cap="none">
              <a:solidFill>
                <a:srgbClr val="000000"/>
              </a:solidFill>
              <a:latin typeface="Arial"/>
              <a:ea typeface="Arial"/>
              <a:cs typeface="Arial"/>
              <a:sym typeface="Arial"/>
            </a:endParaRPr>
          </a:p>
        </p:txBody>
      </p:sp>
      <p:sp>
        <p:nvSpPr>
          <p:cNvPr id="1399" name="Google Shape;1399;p103"/>
          <p:cNvSpPr/>
          <p:nvPr/>
        </p:nvSpPr>
        <p:spPr>
          <a:xfrm>
            <a:off x="1600200" y="4724400"/>
            <a:ext cx="1524000" cy="914400"/>
          </a:xfrm>
          <a:prstGeom prst="rect">
            <a:avLst/>
          </a:prstGeom>
          <a:noFill/>
          <a:ln w="38100" cap="flat" cmpd="sng">
            <a:solidFill>
              <a:srgbClr val="FF0000"/>
            </a:solidFill>
            <a:prstDash val="dot"/>
            <a:miter lim="800000"/>
            <a:headEnd type="none" w="sm" len="sm"/>
            <a:tailEnd type="none" w="sm" len="sm"/>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2"/>
                                        </p:tgtEl>
                                        <p:attrNameLst>
                                          <p:attrName>style.visibility</p:attrName>
                                        </p:attrNameLst>
                                      </p:cBhvr>
                                      <p:to>
                                        <p:strVal val="visible"/>
                                      </p:to>
                                    </p:set>
                                    <p:animEffect transition="in" filter="fade">
                                      <p:cBhvr>
                                        <p:cTn id="7" dur="500"/>
                                        <p:tgtEl>
                                          <p:spTgt spid="139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94"/>
                                        </p:tgtEl>
                                        <p:attrNameLst>
                                          <p:attrName>style.visibility</p:attrName>
                                        </p:attrNameLst>
                                      </p:cBhvr>
                                      <p:to>
                                        <p:strVal val="visible"/>
                                      </p:to>
                                    </p:set>
                                    <p:animEffect transition="in" filter="fade">
                                      <p:cBhvr>
                                        <p:cTn id="11" dur="500"/>
                                        <p:tgtEl>
                                          <p:spTgt spid="139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93"/>
                                        </p:tgtEl>
                                        <p:attrNameLst>
                                          <p:attrName>style.visibility</p:attrName>
                                        </p:attrNameLst>
                                      </p:cBhvr>
                                      <p:to>
                                        <p:strVal val="visible"/>
                                      </p:to>
                                    </p:set>
                                    <p:animEffect transition="in" filter="fade">
                                      <p:cBhvr>
                                        <p:cTn id="15" dur="500"/>
                                        <p:tgtEl>
                                          <p:spTgt spid="13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97"/>
                                        </p:tgtEl>
                                        <p:attrNameLst>
                                          <p:attrName>style.visibility</p:attrName>
                                        </p:attrNameLst>
                                      </p:cBhvr>
                                      <p:to>
                                        <p:strVal val="visible"/>
                                      </p:to>
                                    </p:set>
                                    <p:animEffect transition="in" filter="fade">
                                      <p:cBhvr>
                                        <p:cTn id="19" dur="500"/>
                                        <p:tgtEl>
                                          <p:spTgt spid="13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89"/>
                                        </p:tgtEl>
                                        <p:attrNameLst>
                                          <p:attrName>style.visibility</p:attrName>
                                        </p:attrNameLst>
                                      </p:cBhvr>
                                      <p:to>
                                        <p:strVal val="visible"/>
                                      </p:to>
                                    </p:set>
                                    <p:animEffect transition="in" filter="fade">
                                      <p:cBhvr>
                                        <p:cTn id="24" dur="500"/>
                                        <p:tgtEl>
                                          <p:spTgt spid="13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99"/>
                                        </p:tgtEl>
                                        <p:attrNameLst>
                                          <p:attrName>style.visibility</p:attrName>
                                        </p:attrNameLst>
                                      </p:cBhvr>
                                      <p:to>
                                        <p:strVal val="visible"/>
                                      </p:to>
                                    </p:set>
                                    <p:animEffect transition="in" filter="fade">
                                      <p:cBhvr>
                                        <p:cTn id="29" dur="500"/>
                                        <p:tgtEl>
                                          <p:spTgt spid="139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395"/>
                                        </p:tgtEl>
                                        <p:attrNameLst>
                                          <p:attrName>style.visibility</p:attrName>
                                        </p:attrNameLst>
                                      </p:cBhvr>
                                      <p:to>
                                        <p:strVal val="visible"/>
                                      </p:to>
                                    </p:set>
                                    <p:animEffect transition="in" filter="fade">
                                      <p:cBhvr>
                                        <p:cTn id="33" dur="500"/>
                                        <p:tgtEl>
                                          <p:spTgt spid="139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390"/>
                                        </p:tgtEl>
                                        <p:attrNameLst>
                                          <p:attrName>style.visibility</p:attrName>
                                        </p:attrNameLst>
                                      </p:cBhvr>
                                      <p:to>
                                        <p:strVal val="visible"/>
                                      </p:to>
                                    </p:set>
                                    <p:animEffect transition="in" filter="fade">
                                      <p:cBhvr>
                                        <p:cTn id="37" dur="500"/>
                                        <p:tgtEl>
                                          <p:spTgt spid="1390"/>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398"/>
                                        </p:tgtEl>
                                        <p:attrNameLst>
                                          <p:attrName>style.visibility</p:attrName>
                                        </p:attrNameLst>
                                      </p:cBhvr>
                                      <p:to>
                                        <p:strVal val="visible"/>
                                      </p:to>
                                    </p:set>
                                    <p:animEffect transition="in" filter="fade">
                                      <p:cBhvr>
                                        <p:cTn id="41" dur="500"/>
                                        <p:tgtEl>
                                          <p:spTgt spid="1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4"/>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Input Devices</a:t>
            </a:r>
            <a:endParaRPr/>
          </a:p>
          <a:p>
            <a:pPr marL="472500" lvl="1" indent="-229500" algn="l" rtl="0">
              <a:lnSpc>
                <a:spcPct val="100000"/>
              </a:lnSpc>
              <a:spcBef>
                <a:spcPts val="690"/>
              </a:spcBef>
              <a:spcAft>
                <a:spcPts val="0"/>
              </a:spcAft>
              <a:buSzPts val="1104"/>
              <a:buChar char="◼"/>
            </a:pPr>
            <a:r>
              <a:rPr lang="en-US"/>
              <a:t>Keyboard, Mouse, Joystick, Touch Screen,….</a:t>
            </a:r>
            <a:endParaRPr/>
          </a:p>
          <a:p>
            <a:pPr marL="229500" lvl="0" indent="-229500" algn="l" rtl="0">
              <a:lnSpc>
                <a:spcPct val="100000"/>
              </a:lnSpc>
              <a:spcBef>
                <a:spcPts val="710"/>
              </a:spcBef>
              <a:spcAft>
                <a:spcPts val="0"/>
              </a:spcAft>
              <a:buSzPts val="1196"/>
              <a:buChar char="◼"/>
            </a:pPr>
            <a:r>
              <a:rPr lang="en-US"/>
              <a:t>Data</a:t>
            </a:r>
            <a:endParaRPr/>
          </a:p>
          <a:p>
            <a:pPr marL="472500" lvl="1" indent="-229500" algn="l" rtl="0">
              <a:lnSpc>
                <a:spcPct val="100000"/>
              </a:lnSpc>
              <a:spcBef>
                <a:spcPts val="690"/>
              </a:spcBef>
              <a:spcAft>
                <a:spcPts val="0"/>
              </a:spcAft>
              <a:buSzPts val="1104"/>
              <a:buChar char="◼"/>
            </a:pPr>
            <a:r>
              <a:rPr lang="en-US"/>
              <a:t>Image</a:t>
            </a:r>
            <a:endParaRPr/>
          </a:p>
          <a:p>
            <a:pPr marL="229500" lvl="0" indent="-229500" algn="l" rtl="0">
              <a:lnSpc>
                <a:spcPct val="100000"/>
              </a:lnSpc>
              <a:spcBef>
                <a:spcPts val="710"/>
              </a:spcBef>
              <a:spcAft>
                <a:spcPts val="0"/>
              </a:spcAft>
              <a:buSzPts val="1196"/>
              <a:buChar char="◼"/>
            </a:pPr>
            <a:r>
              <a:rPr lang="en-US"/>
              <a:t>Processing</a:t>
            </a:r>
            <a:endParaRPr/>
          </a:p>
          <a:p>
            <a:pPr marL="472500" lvl="1" indent="-229500" algn="l" rtl="0">
              <a:lnSpc>
                <a:spcPct val="100000"/>
              </a:lnSpc>
              <a:spcBef>
                <a:spcPts val="690"/>
              </a:spcBef>
              <a:spcAft>
                <a:spcPts val="0"/>
              </a:spcAft>
              <a:buSzPts val="1104"/>
              <a:buChar char="◼"/>
            </a:pPr>
            <a:r>
              <a:rPr lang="en-US"/>
              <a:t>CPU, GPU</a:t>
            </a:r>
            <a:endParaRPr/>
          </a:p>
          <a:p>
            <a:pPr marL="229500" lvl="0" indent="-229500" algn="l" rtl="0">
              <a:lnSpc>
                <a:spcPct val="100000"/>
              </a:lnSpc>
              <a:spcBef>
                <a:spcPts val="710"/>
              </a:spcBef>
              <a:spcAft>
                <a:spcPts val="0"/>
              </a:spcAft>
              <a:buSzPts val="1196"/>
              <a:buChar char="◼"/>
            </a:pPr>
            <a:r>
              <a:rPr lang="en-US"/>
              <a:t>Storage</a:t>
            </a:r>
            <a:endParaRPr/>
          </a:p>
          <a:p>
            <a:pPr marL="472500" lvl="1" indent="-229500" algn="l" rtl="0">
              <a:lnSpc>
                <a:spcPct val="100000"/>
              </a:lnSpc>
              <a:spcBef>
                <a:spcPts val="690"/>
              </a:spcBef>
              <a:spcAft>
                <a:spcPts val="0"/>
              </a:spcAft>
              <a:buSzPts val="1104"/>
              <a:buChar char="◼"/>
            </a:pPr>
            <a:r>
              <a:rPr lang="en-US"/>
              <a:t>Frame buffer</a:t>
            </a:r>
            <a:endParaRPr/>
          </a:p>
          <a:p>
            <a:pPr marL="229500" lvl="0" indent="-229500" algn="l" rtl="0">
              <a:lnSpc>
                <a:spcPct val="100000"/>
              </a:lnSpc>
              <a:spcBef>
                <a:spcPts val="710"/>
              </a:spcBef>
              <a:spcAft>
                <a:spcPts val="0"/>
              </a:spcAft>
              <a:buSzPts val="1196"/>
              <a:buChar char="◼"/>
            </a:pPr>
            <a:r>
              <a:rPr lang="en-US"/>
              <a:t>Output devices</a:t>
            </a:r>
            <a:endParaRPr/>
          </a:p>
          <a:p>
            <a:pPr marL="472500" lvl="1" indent="-229500" algn="l" rtl="0">
              <a:lnSpc>
                <a:spcPct val="100000"/>
              </a:lnSpc>
              <a:spcBef>
                <a:spcPts val="690"/>
              </a:spcBef>
              <a:spcAft>
                <a:spcPts val="0"/>
              </a:spcAft>
              <a:buSzPts val="1104"/>
              <a:buChar char="◼"/>
            </a:pPr>
            <a:r>
              <a:rPr lang="en-US"/>
              <a:t>CRT, LCD, Touch Screen</a:t>
            </a:r>
            <a:endParaRPr/>
          </a:p>
          <a:p>
            <a:pPr marL="229500" lvl="0" indent="-229500" algn="l" rtl="0">
              <a:lnSpc>
                <a:spcPct val="100000"/>
              </a:lnSpc>
              <a:spcBef>
                <a:spcPts val="710"/>
              </a:spcBef>
              <a:spcAft>
                <a:spcPts val="0"/>
              </a:spcAft>
              <a:buSzPts val="1196"/>
              <a:buChar char="◼"/>
            </a:pPr>
            <a:r>
              <a:rPr lang="en-US"/>
              <a:t>Computer Graphics Software</a:t>
            </a:r>
            <a:endParaRPr/>
          </a:p>
        </p:txBody>
      </p:sp>
      <p:sp>
        <p:nvSpPr>
          <p:cNvPr id="1405" name="Google Shape;1405;p10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COMPONENTS OF COMPUTER GRAPHICS SYSTEM</a:t>
            </a:r>
            <a:endParaRPr/>
          </a:p>
        </p:txBody>
      </p:sp>
      <p:sp>
        <p:nvSpPr>
          <p:cNvPr id="1406" name="Google Shape;1406;p104"/>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0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CG APPLICATION LIFECYCLE</a:t>
            </a:r>
            <a:endParaRPr/>
          </a:p>
        </p:txBody>
      </p:sp>
      <p:pic>
        <p:nvPicPr>
          <p:cNvPr id="1412" name="Google Shape;1412;p105"/>
          <p:cNvPicPr preferRelativeResize="0">
            <a:picLocks noGrp="1"/>
          </p:cNvPicPr>
          <p:nvPr>
            <p:ph type="body" idx="1"/>
          </p:nvPr>
        </p:nvPicPr>
        <p:blipFill rotWithShape="1">
          <a:blip r:embed="rId3">
            <a:alphaModFix/>
          </a:blip>
          <a:srcRect/>
          <a:stretch/>
        </p:blipFill>
        <p:spPr>
          <a:xfrm>
            <a:off x="261258" y="2000250"/>
            <a:ext cx="8360228" cy="3486150"/>
          </a:xfrm>
          <a:prstGeom prst="rect">
            <a:avLst/>
          </a:prstGeom>
          <a:noFill/>
          <a:ln>
            <a:noFill/>
          </a:ln>
        </p:spPr>
      </p:pic>
      <p:sp>
        <p:nvSpPr>
          <p:cNvPr id="1413" name="Google Shape;1413;p105"/>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6"/>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The main graphical function of the processor is to take specifications of graphical primitives (such as lines, circles, and polygons) generated by application programs and to assign values to the pixels in the frame buffer that best represent these entities.</a:t>
            </a:r>
            <a:endParaRPr/>
          </a:p>
          <a:p>
            <a:pPr marL="229500" lvl="0" indent="-229500" algn="l" rtl="0">
              <a:lnSpc>
                <a:spcPct val="100000"/>
              </a:lnSpc>
              <a:spcBef>
                <a:spcPts val="710"/>
              </a:spcBef>
              <a:spcAft>
                <a:spcPts val="0"/>
              </a:spcAft>
              <a:buSzPts val="1196"/>
              <a:buChar char="◼"/>
            </a:pPr>
            <a:r>
              <a:rPr lang="en-US"/>
              <a:t>The conversion of geometric entities to pixel colors and locations in the frame buffer is known as </a:t>
            </a:r>
            <a:r>
              <a:rPr lang="en-US">
                <a:solidFill>
                  <a:srgbClr val="C00000"/>
                </a:solidFill>
              </a:rPr>
              <a:t>rasterization</a:t>
            </a:r>
            <a:r>
              <a:rPr lang="en-US"/>
              <a:t>, or scan conversion.</a:t>
            </a:r>
            <a:endParaRPr/>
          </a:p>
          <a:p>
            <a:pPr marL="229500" lvl="0" indent="-229500" algn="l" rtl="0">
              <a:lnSpc>
                <a:spcPct val="100000"/>
              </a:lnSpc>
              <a:spcBef>
                <a:spcPts val="710"/>
              </a:spcBef>
              <a:spcAft>
                <a:spcPts val="0"/>
              </a:spcAft>
              <a:buSzPts val="1196"/>
              <a:buChar char="◼"/>
            </a:pPr>
            <a:r>
              <a:rPr lang="en-US"/>
              <a:t>Today, virtually all graphics systems are characterized by special-purpose graphics processing units (GPUs), custom-tailored to carry out specific graphics functions. </a:t>
            </a:r>
            <a:endParaRPr/>
          </a:p>
          <a:p>
            <a:pPr marL="229500" lvl="0" indent="-229500" algn="l" rtl="0">
              <a:lnSpc>
                <a:spcPct val="100000"/>
              </a:lnSpc>
              <a:spcBef>
                <a:spcPts val="710"/>
              </a:spcBef>
              <a:spcAft>
                <a:spcPts val="0"/>
              </a:spcAft>
              <a:buSzPts val="1196"/>
              <a:buChar char="◼"/>
            </a:pPr>
            <a:r>
              <a:rPr lang="en-US"/>
              <a:t>The frame buffer is accessed through the graphics processing unit and usually is on the same circuit board as the GPU.</a:t>
            </a:r>
            <a:endParaRPr/>
          </a:p>
        </p:txBody>
      </p:sp>
      <p:sp>
        <p:nvSpPr>
          <p:cNvPr id="1419" name="Google Shape;1419;p10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CPU AND GPU</a:t>
            </a:r>
            <a:endParaRPr/>
          </a:p>
        </p:txBody>
      </p:sp>
      <p:sp>
        <p:nvSpPr>
          <p:cNvPr id="1420" name="Google Shape;1420;p106"/>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07"/>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2576"/>
              <a:buChar char="◼"/>
            </a:pPr>
            <a:r>
              <a:rPr lang="en-US" sz="2800" u="sng">
                <a:solidFill>
                  <a:schemeClr val="hlink"/>
                </a:solidFill>
                <a:hlinkClick r:id="rId3"/>
              </a:rPr>
              <a:t>Video adapter</a:t>
            </a:r>
            <a:r>
              <a:rPr lang="en-US" sz="2800"/>
              <a:t>.</a:t>
            </a:r>
            <a:endParaRPr sz="2800"/>
          </a:p>
        </p:txBody>
      </p:sp>
      <p:sp>
        <p:nvSpPr>
          <p:cNvPr id="1426" name="Google Shape;1426;p10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PROCESSING DEVICE</a:t>
            </a:r>
            <a:endParaRPr/>
          </a:p>
        </p:txBody>
      </p:sp>
      <p:pic>
        <p:nvPicPr>
          <p:cNvPr id="1427" name="Google Shape;1427;p107" descr="video card"/>
          <p:cNvPicPr preferRelativeResize="0"/>
          <p:nvPr/>
        </p:nvPicPr>
        <p:blipFill rotWithShape="1">
          <a:blip r:embed="rId4">
            <a:alphaModFix/>
          </a:blip>
          <a:srcRect/>
          <a:stretch/>
        </p:blipFill>
        <p:spPr>
          <a:xfrm>
            <a:off x="1886745" y="2686050"/>
            <a:ext cx="5180504" cy="2833749"/>
          </a:xfrm>
          <a:prstGeom prst="rect">
            <a:avLst/>
          </a:prstGeom>
          <a:noFill/>
          <a:ln>
            <a:noFill/>
          </a:ln>
        </p:spPr>
      </p:pic>
      <p:sp>
        <p:nvSpPr>
          <p:cNvPr id="1428" name="Google Shape;1428;p107"/>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150633" algn="l" rtl="0">
              <a:lnSpc>
                <a:spcPct val="100000"/>
              </a:lnSpc>
              <a:spcBef>
                <a:spcPts val="0"/>
              </a:spcBef>
              <a:spcAft>
                <a:spcPts val="0"/>
              </a:spcAft>
              <a:buSzPts val="1242"/>
              <a:buNone/>
            </a:pPr>
            <a:endParaRPr/>
          </a:p>
          <a:p>
            <a:pPr marL="617220" lvl="1" indent="-342898" algn="l" rtl="0">
              <a:lnSpc>
                <a:spcPct val="100000"/>
              </a:lnSpc>
              <a:spcBef>
                <a:spcPts val="770"/>
              </a:spcBef>
              <a:spcAft>
                <a:spcPts val="0"/>
              </a:spcAft>
              <a:buSzPts val="1472"/>
              <a:buFont typeface="Gill Sans"/>
              <a:buAutoNum type="arabicPeriod"/>
            </a:pPr>
            <a:r>
              <a:rPr lang="en-US" sz="1600"/>
              <a:t>Image Editing</a:t>
            </a:r>
            <a:endParaRPr/>
          </a:p>
          <a:p>
            <a:pPr marL="617220" lvl="1" indent="-342898" algn="l" rtl="0">
              <a:lnSpc>
                <a:spcPct val="100000"/>
              </a:lnSpc>
              <a:spcBef>
                <a:spcPts val="770"/>
              </a:spcBef>
              <a:spcAft>
                <a:spcPts val="0"/>
              </a:spcAft>
              <a:buSzPts val="1472"/>
              <a:buFont typeface="Gill Sans"/>
              <a:buAutoNum type="arabicPeriod"/>
            </a:pPr>
            <a:r>
              <a:rPr lang="en-US" sz="1600"/>
              <a:t>3D Modeling </a:t>
            </a:r>
            <a:endParaRPr/>
          </a:p>
          <a:p>
            <a:pPr marL="617220" lvl="1" indent="-342898" algn="l" rtl="0">
              <a:lnSpc>
                <a:spcPct val="100000"/>
              </a:lnSpc>
              <a:spcBef>
                <a:spcPts val="770"/>
              </a:spcBef>
              <a:spcAft>
                <a:spcPts val="0"/>
              </a:spcAft>
              <a:buSzPts val="1472"/>
              <a:buFont typeface="Gill Sans"/>
              <a:buAutoNum type="arabicPeriod"/>
            </a:pPr>
            <a:r>
              <a:rPr lang="en-US" sz="1600"/>
              <a:t>2D Rendering</a:t>
            </a:r>
            <a:endParaRPr/>
          </a:p>
          <a:p>
            <a:pPr marL="617220" lvl="1" indent="-342898" algn="l" rtl="0">
              <a:lnSpc>
                <a:spcPct val="100000"/>
              </a:lnSpc>
              <a:spcBef>
                <a:spcPts val="770"/>
              </a:spcBef>
              <a:spcAft>
                <a:spcPts val="0"/>
              </a:spcAft>
              <a:buSzPts val="1472"/>
              <a:buFont typeface="Gill Sans"/>
              <a:buAutoNum type="arabicPeriod"/>
            </a:pPr>
            <a:r>
              <a:rPr lang="en-US" sz="1600"/>
              <a:t>Animation</a:t>
            </a:r>
            <a:endParaRPr/>
          </a:p>
          <a:p>
            <a:pPr marL="617220" lvl="1" indent="-249426" algn="l" rtl="0">
              <a:lnSpc>
                <a:spcPct val="100000"/>
              </a:lnSpc>
              <a:spcBef>
                <a:spcPts val="770"/>
              </a:spcBef>
              <a:spcAft>
                <a:spcPts val="0"/>
              </a:spcAft>
              <a:buSzPts val="1472"/>
              <a:buFont typeface="Gill Sans"/>
              <a:buNone/>
            </a:pPr>
            <a:endParaRPr sz="1600"/>
          </a:p>
          <a:p>
            <a:pPr marL="274320" lvl="1" indent="0" algn="l" rtl="0">
              <a:lnSpc>
                <a:spcPct val="100000"/>
              </a:lnSpc>
              <a:spcBef>
                <a:spcPts val="770"/>
              </a:spcBef>
              <a:spcAft>
                <a:spcPts val="0"/>
              </a:spcAft>
              <a:buSzPts val="1472"/>
              <a:buNone/>
            </a:pPr>
            <a:endParaRPr sz="1600"/>
          </a:p>
        </p:txBody>
      </p:sp>
      <p:sp>
        <p:nvSpPr>
          <p:cNvPr id="180" name="Google Shape;180;p1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FOUR MAIN OPERATIONS OF COMPUTER GRAPHICS</a:t>
            </a:r>
            <a:endParaRPr/>
          </a:p>
        </p:txBody>
      </p:sp>
      <p:sp>
        <p:nvSpPr>
          <p:cNvPr id="181" name="Google Shape;181;p11"/>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0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GPU</a:t>
            </a:r>
            <a:endParaRPr/>
          </a:p>
        </p:txBody>
      </p:sp>
      <p:sp>
        <p:nvSpPr>
          <p:cNvPr id="1434" name="Google Shape;1434;p108"/>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A graphics card's processor, called a </a:t>
            </a:r>
            <a:r>
              <a:rPr lang="en-US" b="1"/>
              <a:t>graphics processing unit</a:t>
            </a:r>
            <a:r>
              <a:rPr lang="en-US"/>
              <a:t> (GPU), is similar to a computer's CPU. </a:t>
            </a:r>
            <a:endParaRPr/>
          </a:p>
          <a:p>
            <a:pPr marL="229500" lvl="0" indent="-229500" algn="l" rtl="0">
              <a:lnSpc>
                <a:spcPct val="100000"/>
              </a:lnSpc>
              <a:spcBef>
                <a:spcPts val="710"/>
              </a:spcBef>
              <a:spcAft>
                <a:spcPts val="0"/>
              </a:spcAft>
              <a:buSzPts val="1196"/>
              <a:buChar char="◼"/>
            </a:pPr>
            <a:r>
              <a:rPr lang="en-US"/>
              <a:t>A GPU, however, is designed for performing the complex mathematical and geometric calculations that are necessary for graphics rendering. </a:t>
            </a:r>
            <a:endParaRPr/>
          </a:p>
          <a:p>
            <a:pPr marL="229500" lvl="0" indent="-229500" algn="l" rtl="0">
              <a:lnSpc>
                <a:spcPct val="100000"/>
              </a:lnSpc>
              <a:spcBef>
                <a:spcPts val="710"/>
              </a:spcBef>
              <a:spcAft>
                <a:spcPts val="0"/>
              </a:spcAft>
              <a:buSzPts val="1196"/>
              <a:buChar char="◼"/>
            </a:pPr>
            <a:r>
              <a:rPr lang="en-US"/>
              <a:t>GPU is responsible for digitizing a picture given in application into a set of pixel- intensity values for storage in the frame buffer.</a:t>
            </a:r>
            <a:endParaRPr/>
          </a:p>
          <a:p>
            <a:pPr marL="229500" lvl="0" indent="-229500" algn="l" rtl="0">
              <a:lnSpc>
                <a:spcPct val="100000"/>
              </a:lnSpc>
              <a:spcBef>
                <a:spcPts val="710"/>
              </a:spcBef>
              <a:spcAft>
                <a:spcPts val="0"/>
              </a:spcAft>
              <a:buSzPts val="1196"/>
              <a:buChar char="◼"/>
            </a:pPr>
            <a:r>
              <a:rPr lang="en-US"/>
              <a:t>Process geometry/pixels and produce images to be displayed on the screen</a:t>
            </a:r>
            <a:endParaRPr/>
          </a:p>
          <a:p>
            <a:pPr marL="229500" lvl="0" indent="-229500" algn="l" rtl="0">
              <a:lnSpc>
                <a:spcPct val="100000"/>
              </a:lnSpc>
              <a:spcBef>
                <a:spcPts val="710"/>
              </a:spcBef>
              <a:spcAft>
                <a:spcPts val="0"/>
              </a:spcAft>
              <a:buSzPts val="1196"/>
              <a:buChar char="◼"/>
            </a:pPr>
            <a:r>
              <a:rPr lang="en-US"/>
              <a:t>Recent GPUs contain over 100 processing units, each of which is user programmable.</a:t>
            </a:r>
            <a:endParaRPr/>
          </a:p>
          <a:p>
            <a:pPr marL="229500" lvl="0" indent="-150633" algn="l" rtl="0">
              <a:lnSpc>
                <a:spcPct val="100000"/>
              </a:lnSpc>
              <a:spcBef>
                <a:spcPts val="720"/>
              </a:spcBef>
              <a:spcAft>
                <a:spcPts val="0"/>
              </a:spcAft>
              <a:buSzPts val="1242"/>
              <a:buNone/>
            </a:pPr>
            <a:endParaRPr/>
          </a:p>
        </p:txBody>
      </p:sp>
      <p:sp>
        <p:nvSpPr>
          <p:cNvPr id="1435" name="Google Shape;1435;p108"/>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09"/>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Frame buffer: the memory to hold the pixel properties</a:t>
            </a:r>
            <a:endParaRPr/>
          </a:p>
          <a:p>
            <a:pPr marL="472500" lvl="1" indent="-229500" algn="l" rtl="0">
              <a:lnSpc>
                <a:spcPct val="100000"/>
              </a:lnSpc>
              <a:spcBef>
                <a:spcPts val="690"/>
              </a:spcBef>
              <a:spcAft>
                <a:spcPts val="0"/>
              </a:spcAft>
              <a:buSzPts val="1104"/>
              <a:buChar char="◼"/>
            </a:pPr>
            <a:r>
              <a:rPr lang="en-US"/>
              <a:t> (color, alpha, depth, stencil mask, etc) </a:t>
            </a:r>
            <a:endParaRPr/>
          </a:p>
          <a:p>
            <a:pPr marL="229500" lvl="0" indent="-229500" algn="l" rtl="0">
              <a:lnSpc>
                <a:spcPct val="100000"/>
              </a:lnSpc>
              <a:spcBef>
                <a:spcPts val="710"/>
              </a:spcBef>
              <a:spcAft>
                <a:spcPts val="0"/>
              </a:spcAft>
              <a:buSzPts val="1196"/>
              <a:buChar char="◼"/>
            </a:pPr>
            <a:r>
              <a:rPr lang="en-US"/>
              <a:t> Properties of a frame buffer that affect the graphics performance: </a:t>
            </a:r>
            <a:endParaRPr/>
          </a:p>
          <a:p>
            <a:pPr marL="472500" lvl="1" indent="-229500" algn="l" rtl="0">
              <a:lnSpc>
                <a:spcPct val="100000"/>
              </a:lnSpc>
              <a:spcBef>
                <a:spcPts val="690"/>
              </a:spcBef>
              <a:spcAft>
                <a:spcPts val="0"/>
              </a:spcAft>
              <a:buSzPts val="1104"/>
              <a:buChar char="◼"/>
            </a:pPr>
            <a:r>
              <a:rPr lang="en-US"/>
              <a:t>Size: screen resolution </a:t>
            </a:r>
            <a:endParaRPr/>
          </a:p>
          <a:p>
            <a:pPr marL="472500" lvl="1" indent="-229500" algn="l" rtl="0">
              <a:lnSpc>
                <a:spcPct val="100000"/>
              </a:lnSpc>
              <a:spcBef>
                <a:spcPts val="690"/>
              </a:spcBef>
              <a:spcAft>
                <a:spcPts val="0"/>
              </a:spcAft>
              <a:buSzPts val="1104"/>
              <a:buChar char="◼"/>
            </a:pPr>
            <a:r>
              <a:rPr lang="en-US"/>
              <a:t> Depth: color level  </a:t>
            </a:r>
            <a:endParaRPr/>
          </a:p>
          <a:p>
            <a:pPr marL="675000" lvl="2" indent="-202500" algn="l" rtl="0">
              <a:lnSpc>
                <a:spcPct val="100000"/>
              </a:lnSpc>
              <a:spcBef>
                <a:spcPts val="650"/>
              </a:spcBef>
              <a:spcAft>
                <a:spcPts val="0"/>
              </a:spcAft>
              <a:buSzPts val="920"/>
              <a:buChar char="◼"/>
            </a:pPr>
            <a:r>
              <a:rPr lang="en-US"/>
              <a:t>1  bit/pixel: black and white</a:t>
            </a:r>
            <a:endParaRPr/>
          </a:p>
          <a:p>
            <a:pPr marL="675000" lvl="2" indent="-202500" algn="l" rtl="0">
              <a:lnSpc>
                <a:spcPct val="100000"/>
              </a:lnSpc>
              <a:spcBef>
                <a:spcPts val="650"/>
              </a:spcBef>
              <a:spcAft>
                <a:spcPts val="0"/>
              </a:spcAft>
              <a:buSzPts val="920"/>
              <a:buChar char="◼"/>
            </a:pPr>
            <a:r>
              <a:rPr lang="en-US"/>
              <a:t>8  bits/pixel: 256 levels of gray or color pallet index</a:t>
            </a:r>
            <a:endParaRPr/>
          </a:p>
          <a:p>
            <a:pPr marL="675000" lvl="2" indent="-202500" algn="l" rtl="0">
              <a:lnSpc>
                <a:spcPct val="100000"/>
              </a:lnSpc>
              <a:spcBef>
                <a:spcPts val="650"/>
              </a:spcBef>
              <a:spcAft>
                <a:spcPts val="0"/>
              </a:spcAft>
              <a:buSzPts val="920"/>
              <a:buChar char="◼"/>
            </a:pPr>
            <a:r>
              <a:rPr lang="en-US"/>
              <a:t>24 bits/pixel: 16 million colors</a:t>
            </a:r>
            <a:endParaRPr/>
          </a:p>
          <a:p>
            <a:pPr marL="472500" lvl="1" indent="-229500" algn="l" rtl="0">
              <a:lnSpc>
                <a:spcPct val="100000"/>
              </a:lnSpc>
              <a:spcBef>
                <a:spcPts val="690"/>
              </a:spcBef>
              <a:spcAft>
                <a:spcPts val="0"/>
              </a:spcAft>
              <a:buSzPts val="1104"/>
              <a:buChar char="◼"/>
            </a:pPr>
            <a:r>
              <a:rPr lang="en-US"/>
              <a:t> Speed: refresh speed</a:t>
            </a:r>
            <a:endParaRPr/>
          </a:p>
          <a:p>
            <a:pPr marL="229500" lvl="0" indent="-229500" algn="l" rtl="0">
              <a:lnSpc>
                <a:spcPct val="100000"/>
              </a:lnSpc>
              <a:spcBef>
                <a:spcPts val="710"/>
              </a:spcBef>
              <a:spcAft>
                <a:spcPts val="0"/>
              </a:spcAft>
              <a:buSzPts val="1196"/>
              <a:buChar char="◼"/>
            </a:pPr>
            <a:r>
              <a:rPr lang="en-US"/>
              <a:t>Typically the frame buffer is stored in the memory </a:t>
            </a:r>
            <a:r>
              <a:rPr lang="en-US" u="sng">
                <a:solidFill>
                  <a:schemeClr val="hlink"/>
                </a:solidFill>
                <a:hlinkClick r:id="rId3"/>
              </a:rPr>
              <a:t>chips</a:t>
            </a:r>
            <a:r>
              <a:rPr lang="en-US"/>
              <a:t> on the </a:t>
            </a:r>
            <a:r>
              <a:rPr lang="en-US" u="sng">
                <a:solidFill>
                  <a:schemeClr val="hlink"/>
                </a:solidFill>
                <a:hlinkClick r:id="rId4"/>
              </a:rPr>
              <a:t>video adapter</a:t>
            </a:r>
            <a:r>
              <a:rPr lang="en-US"/>
              <a:t>.</a:t>
            </a:r>
            <a:endParaRPr/>
          </a:p>
          <a:p>
            <a:pPr marL="229500" lvl="0" indent="-229500" algn="l" rtl="0">
              <a:lnSpc>
                <a:spcPct val="100000"/>
              </a:lnSpc>
              <a:spcBef>
                <a:spcPts val="710"/>
              </a:spcBef>
              <a:spcAft>
                <a:spcPts val="0"/>
              </a:spcAft>
              <a:buSzPts val="1196"/>
              <a:buChar char="◼"/>
            </a:pPr>
            <a:r>
              <a:rPr lang="en-US"/>
              <a:t>In some instances, however, the video </a:t>
            </a:r>
            <a:r>
              <a:rPr lang="en-US" u="sng">
                <a:solidFill>
                  <a:schemeClr val="hlink"/>
                </a:solidFill>
                <a:hlinkClick r:id="rId5"/>
              </a:rPr>
              <a:t>chipset</a:t>
            </a:r>
            <a:r>
              <a:rPr lang="en-US"/>
              <a:t> is integrated into the </a:t>
            </a:r>
            <a:r>
              <a:rPr lang="en-US" u="sng">
                <a:solidFill>
                  <a:schemeClr val="hlink"/>
                </a:solidFill>
                <a:hlinkClick r:id="rId6"/>
              </a:rPr>
              <a:t>motherboard</a:t>
            </a:r>
            <a:r>
              <a:rPr lang="en-US"/>
              <a:t> design, and the frame buffer is stored in general </a:t>
            </a:r>
            <a:r>
              <a:rPr lang="en-US" u="sng">
                <a:solidFill>
                  <a:schemeClr val="hlink"/>
                </a:solidFill>
                <a:hlinkClick r:id="rId7"/>
              </a:rPr>
              <a:t>main memory</a:t>
            </a:r>
            <a:r>
              <a:rPr lang="en-US"/>
              <a:t>.</a:t>
            </a:r>
            <a:endParaRPr/>
          </a:p>
          <a:p>
            <a:pPr marL="472500" lvl="1" indent="-159395" algn="l" rtl="0">
              <a:lnSpc>
                <a:spcPct val="100000"/>
              </a:lnSpc>
              <a:spcBef>
                <a:spcPts val="690"/>
              </a:spcBef>
              <a:spcAft>
                <a:spcPts val="0"/>
              </a:spcAft>
              <a:buSzPts val="1104"/>
              <a:buNone/>
            </a:pPr>
            <a:endParaRPr/>
          </a:p>
        </p:txBody>
      </p:sp>
      <p:sp>
        <p:nvSpPr>
          <p:cNvPr id="1441" name="Google Shape;1441;p10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FRAME BUFFER</a:t>
            </a:r>
            <a:endParaRPr/>
          </a:p>
        </p:txBody>
      </p:sp>
      <p:sp>
        <p:nvSpPr>
          <p:cNvPr id="1442" name="Google Shape;1442;p109"/>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1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OUTPUT DEVICES- CATHODE-RAY TUBE(CRT)</a:t>
            </a:r>
            <a:endParaRPr/>
          </a:p>
        </p:txBody>
      </p:sp>
      <p:pic>
        <p:nvPicPr>
          <p:cNvPr id="1448" name="Google Shape;1448;p110" descr="DeltaGun"/>
          <p:cNvPicPr preferRelativeResize="0">
            <a:picLocks noGrp="1"/>
          </p:cNvPicPr>
          <p:nvPr>
            <p:ph type="body" idx="1"/>
          </p:nvPr>
        </p:nvPicPr>
        <p:blipFill rotWithShape="1">
          <a:blip r:embed="rId3">
            <a:alphaModFix/>
          </a:blip>
          <a:srcRect/>
          <a:stretch/>
        </p:blipFill>
        <p:spPr>
          <a:xfrm>
            <a:off x="2800350" y="2136138"/>
            <a:ext cx="3543300" cy="3095625"/>
          </a:xfrm>
          <a:prstGeom prst="rect">
            <a:avLst/>
          </a:prstGeom>
          <a:noFill/>
          <a:ln>
            <a:noFill/>
          </a:ln>
        </p:spPr>
      </p:pic>
      <p:sp>
        <p:nvSpPr>
          <p:cNvPr id="1449" name="Google Shape;1449;p110"/>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11"/>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CRT monitors produce images using the same technology as an ordinary television.</a:t>
            </a:r>
            <a:endParaRPr/>
          </a:p>
          <a:p>
            <a:pPr marL="229500" lvl="0" indent="-229500" algn="l" rtl="0">
              <a:lnSpc>
                <a:spcPct val="100000"/>
              </a:lnSpc>
              <a:spcBef>
                <a:spcPts val="710"/>
              </a:spcBef>
              <a:spcAft>
                <a:spcPts val="0"/>
              </a:spcAft>
              <a:buSzPts val="1196"/>
              <a:buChar char="◼"/>
            </a:pPr>
            <a:r>
              <a:rPr lang="en-US"/>
              <a:t> A CRT monitor consists of an electron gun which emits a beam of electrons to the screen.</a:t>
            </a:r>
            <a:endParaRPr/>
          </a:p>
          <a:p>
            <a:pPr marL="229500" lvl="0" indent="-229500" algn="l" rtl="0">
              <a:lnSpc>
                <a:spcPct val="100000"/>
              </a:lnSpc>
              <a:spcBef>
                <a:spcPts val="710"/>
              </a:spcBef>
              <a:spcAft>
                <a:spcPts val="0"/>
              </a:spcAft>
              <a:buSzPts val="1196"/>
              <a:buChar char="◼"/>
            </a:pPr>
            <a:r>
              <a:rPr lang="en-US"/>
              <a:t> When the electron beam strikes the coating of phosphor dots on the screen, the energy of the electrons is transferred to the phosphor and a dot of red, green or blue light is produced. </a:t>
            </a:r>
            <a:endParaRPr/>
          </a:p>
          <a:p>
            <a:pPr marL="229500" lvl="0" indent="-229500" algn="l" rtl="0">
              <a:lnSpc>
                <a:spcPct val="100000"/>
              </a:lnSpc>
              <a:spcBef>
                <a:spcPts val="710"/>
              </a:spcBef>
              <a:spcAft>
                <a:spcPts val="0"/>
              </a:spcAft>
              <a:buSzPts val="1196"/>
              <a:buChar char="◼"/>
            </a:pPr>
            <a:r>
              <a:rPr lang="en-US"/>
              <a:t>There are devices in a CRT monitor to change the strength of the electron beam, and to control the electron beam to sweep across the whole area of the screen very rapidly.</a:t>
            </a:r>
            <a:endParaRPr/>
          </a:p>
          <a:p>
            <a:pPr marL="229500" lvl="0" indent="-229500" algn="l" rtl="0">
              <a:lnSpc>
                <a:spcPct val="100000"/>
              </a:lnSpc>
              <a:spcBef>
                <a:spcPts val="710"/>
              </a:spcBef>
              <a:spcAft>
                <a:spcPts val="0"/>
              </a:spcAft>
              <a:buSzPts val="1196"/>
              <a:buChar char="◼"/>
            </a:pPr>
            <a:r>
              <a:rPr lang="en-US"/>
              <a:t> By changing the strength of the electron beam striking at different positions on the screen, dots of different colors and brightness are produced on the screen, and these dots combine to form the color image seen on a CRT monitor.</a:t>
            </a:r>
            <a:endParaRPr/>
          </a:p>
          <a:p>
            <a:pPr marL="229500" lvl="0" indent="-150633" algn="l" rtl="0">
              <a:lnSpc>
                <a:spcPct val="100000"/>
              </a:lnSpc>
              <a:spcBef>
                <a:spcPts val="720"/>
              </a:spcBef>
              <a:spcAft>
                <a:spcPts val="0"/>
              </a:spcAft>
              <a:buSzPts val="1242"/>
              <a:buNone/>
            </a:pPr>
            <a:endParaRPr/>
          </a:p>
        </p:txBody>
      </p:sp>
      <p:sp>
        <p:nvSpPr>
          <p:cNvPr id="1455" name="Google Shape;1455;p11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CRT</a:t>
            </a:r>
            <a:endParaRPr/>
          </a:p>
        </p:txBody>
      </p:sp>
      <p:sp>
        <p:nvSpPr>
          <p:cNvPr id="1456" name="Google Shape;1456;p111"/>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2"/>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Image Merging</a:t>
            </a:r>
            <a:endParaRPr/>
          </a:p>
          <a:p>
            <a:pPr marL="229500" lvl="0" indent="-229500" algn="l" rtl="0">
              <a:lnSpc>
                <a:spcPct val="100000"/>
              </a:lnSpc>
              <a:spcBef>
                <a:spcPts val="770"/>
              </a:spcBef>
              <a:spcAft>
                <a:spcPts val="0"/>
              </a:spcAft>
              <a:buSzPts val="1472"/>
              <a:buChar char="◼"/>
            </a:pPr>
            <a:r>
              <a:rPr lang="en-US" sz="1600"/>
              <a:t>Change Color</a:t>
            </a:r>
            <a:endParaRPr/>
          </a:p>
          <a:p>
            <a:pPr marL="229500" lvl="0" indent="-229500" algn="l" rtl="0">
              <a:lnSpc>
                <a:spcPct val="100000"/>
              </a:lnSpc>
              <a:spcBef>
                <a:spcPts val="770"/>
              </a:spcBef>
              <a:spcAft>
                <a:spcPts val="0"/>
              </a:spcAft>
              <a:buSzPts val="1472"/>
              <a:buChar char="◼"/>
            </a:pPr>
            <a:r>
              <a:rPr lang="en-US" sz="1600"/>
              <a:t>Image Cropping</a:t>
            </a:r>
            <a:endParaRPr/>
          </a:p>
          <a:p>
            <a:pPr marL="229500" lvl="0" indent="-229500" algn="l" rtl="0">
              <a:lnSpc>
                <a:spcPct val="100000"/>
              </a:lnSpc>
              <a:spcBef>
                <a:spcPts val="770"/>
              </a:spcBef>
              <a:spcAft>
                <a:spcPts val="0"/>
              </a:spcAft>
              <a:buSzPts val="1472"/>
              <a:buChar char="◼"/>
            </a:pPr>
            <a:r>
              <a:rPr lang="en-US" sz="1600"/>
              <a:t>Image Orientation</a:t>
            </a:r>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20"/>
              </a:spcBef>
              <a:spcAft>
                <a:spcPts val="0"/>
              </a:spcAft>
              <a:buSzPts val="1242"/>
              <a:buNone/>
            </a:pPr>
            <a:endParaRPr/>
          </a:p>
          <a:p>
            <a:pPr marL="472500" lvl="1" indent="-159395" algn="l" rtl="0">
              <a:lnSpc>
                <a:spcPct val="100000"/>
              </a:lnSpc>
              <a:spcBef>
                <a:spcPts val="690"/>
              </a:spcBef>
              <a:spcAft>
                <a:spcPts val="0"/>
              </a:spcAft>
              <a:buSzPts val="1104"/>
              <a:buNone/>
            </a:pPr>
            <a:endParaRPr/>
          </a:p>
        </p:txBody>
      </p:sp>
      <p:sp>
        <p:nvSpPr>
          <p:cNvPr id="187" name="Google Shape;187;p1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EDITING</a:t>
            </a:r>
            <a:endParaRPr/>
          </a:p>
        </p:txBody>
      </p:sp>
      <p:sp>
        <p:nvSpPr>
          <p:cNvPr id="188" name="Google Shape;188;p12"/>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solidFill>
                  <a:srgbClr val="0000FF"/>
                </a:solidFill>
              </a:rPr>
              <a:t>image Merging</a:t>
            </a:r>
            <a:endParaRPr/>
          </a:p>
          <a:p>
            <a:pPr marL="229500" lvl="0" indent="-229500" algn="l" rtl="0">
              <a:lnSpc>
                <a:spcPct val="100000"/>
              </a:lnSpc>
              <a:spcBef>
                <a:spcPts val="770"/>
              </a:spcBef>
              <a:spcAft>
                <a:spcPts val="0"/>
              </a:spcAft>
              <a:buSzPts val="1472"/>
              <a:buChar char="◼"/>
            </a:pPr>
            <a:r>
              <a:rPr lang="en-US" sz="1600"/>
              <a:t>Change Color</a:t>
            </a:r>
            <a:endParaRPr/>
          </a:p>
          <a:p>
            <a:pPr marL="229500" lvl="0" indent="-229500" algn="l" rtl="0">
              <a:lnSpc>
                <a:spcPct val="100000"/>
              </a:lnSpc>
              <a:spcBef>
                <a:spcPts val="770"/>
              </a:spcBef>
              <a:spcAft>
                <a:spcPts val="0"/>
              </a:spcAft>
              <a:buSzPts val="1472"/>
              <a:buChar char="◼"/>
            </a:pPr>
            <a:r>
              <a:rPr lang="en-US" sz="1600"/>
              <a:t>Image Cropping</a:t>
            </a:r>
            <a:endParaRPr/>
          </a:p>
          <a:p>
            <a:pPr marL="229500" lvl="0" indent="-229500" algn="l" rtl="0">
              <a:lnSpc>
                <a:spcPct val="100000"/>
              </a:lnSpc>
              <a:spcBef>
                <a:spcPts val="770"/>
              </a:spcBef>
              <a:spcAft>
                <a:spcPts val="0"/>
              </a:spcAft>
              <a:buSzPts val="1472"/>
              <a:buChar char="◼"/>
            </a:pPr>
            <a:r>
              <a:rPr lang="en-US" sz="1600"/>
              <a:t>Image Orientation</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20"/>
              </a:spcBef>
              <a:spcAft>
                <a:spcPts val="0"/>
              </a:spcAft>
              <a:buSzPts val="1242"/>
              <a:buNone/>
            </a:pPr>
            <a:endParaRPr/>
          </a:p>
          <a:p>
            <a:pPr marL="472500" lvl="1" indent="-159395" algn="l" rtl="0">
              <a:lnSpc>
                <a:spcPct val="100000"/>
              </a:lnSpc>
              <a:spcBef>
                <a:spcPts val="690"/>
              </a:spcBef>
              <a:spcAft>
                <a:spcPts val="0"/>
              </a:spcAft>
              <a:buSzPts val="1104"/>
              <a:buNone/>
            </a:pPr>
            <a:endParaRPr/>
          </a:p>
        </p:txBody>
      </p:sp>
      <p:sp>
        <p:nvSpPr>
          <p:cNvPr id="194" name="Google Shape;194;p1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EDITING</a:t>
            </a:r>
            <a:endParaRPr/>
          </a:p>
        </p:txBody>
      </p:sp>
      <p:pic>
        <p:nvPicPr>
          <p:cNvPr id="195" name="Google Shape;195;p13" descr="bird1.png"/>
          <p:cNvPicPr preferRelativeResize="0"/>
          <p:nvPr/>
        </p:nvPicPr>
        <p:blipFill rotWithShape="1">
          <a:blip r:embed="rId3">
            <a:alphaModFix/>
          </a:blip>
          <a:srcRect/>
          <a:stretch/>
        </p:blipFill>
        <p:spPr>
          <a:xfrm>
            <a:off x="435894" y="4249174"/>
            <a:ext cx="3026100" cy="1647601"/>
          </a:xfrm>
          <a:prstGeom prst="rect">
            <a:avLst/>
          </a:prstGeom>
          <a:noFill/>
          <a:ln>
            <a:noFill/>
          </a:ln>
        </p:spPr>
      </p:pic>
      <p:pic>
        <p:nvPicPr>
          <p:cNvPr id="196" name="Google Shape;196;p13" descr="bird2.png"/>
          <p:cNvPicPr preferRelativeResize="0"/>
          <p:nvPr/>
        </p:nvPicPr>
        <p:blipFill rotWithShape="1">
          <a:blip r:embed="rId4">
            <a:alphaModFix/>
          </a:blip>
          <a:srcRect/>
          <a:stretch/>
        </p:blipFill>
        <p:spPr>
          <a:xfrm>
            <a:off x="5075337" y="4249174"/>
            <a:ext cx="3481742" cy="1767559"/>
          </a:xfrm>
          <a:prstGeom prst="rect">
            <a:avLst/>
          </a:prstGeom>
          <a:noFill/>
          <a:ln>
            <a:noFill/>
          </a:ln>
        </p:spPr>
      </p:pic>
      <p:sp>
        <p:nvSpPr>
          <p:cNvPr id="197" name="Google Shape;197;p13"/>
          <p:cNvSpPr/>
          <p:nvPr/>
        </p:nvSpPr>
        <p:spPr>
          <a:xfrm>
            <a:off x="3843656" y="4521704"/>
            <a:ext cx="1080654" cy="736270"/>
          </a:xfrm>
          <a:prstGeom prst="rightArrow">
            <a:avLst>
              <a:gd name="adj1" fmla="val 50000"/>
              <a:gd name="adj2" fmla="val 50000"/>
            </a:avLst>
          </a:prstGeom>
          <a:solidFill>
            <a:srgbClr val="00B050"/>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198" name="Google Shape;198;p13"/>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image Merging</a:t>
            </a:r>
            <a:endParaRPr/>
          </a:p>
          <a:p>
            <a:pPr marL="229500" lvl="0" indent="-229500" algn="l" rtl="0">
              <a:lnSpc>
                <a:spcPct val="100000"/>
              </a:lnSpc>
              <a:spcBef>
                <a:spcPts val="770"/>
              </a:spcBef>
              <a:spcAft>
                <a:spcPts val="0"/>
              </a:spcAft>
              <a:buSzPts val="1472"/>
              <a:buChar char="◼"/>
            </a:pPr>
            <a:r>
              <a:rPr lang="en-US" sz="1600">
                <a:solidFill>
                  <a:srgbClr val="0000FF"/>
                </a:solidFill>
              </a:rPr>
              <a:t>Change Color</a:t>
            </a:r>
            <a:endParaRPr/>
          </a:p>
          <a:p>
            <a:pPr marL="229500" lvl="0" indent="-229500" algn="l" rtl="0">
              <a:lnSpc>
                <a:spcPct val="100000"/>
              </a:lnSpc>
              <a:spcBef>
                <a:spcPts val="770"/>
              </a:spcBef>
              <a:spcAft>
                <a:spcPts val="0"/>
              </a:spcAft>
              <a:buSzPts val="1472"/>
              <a:buChar char="◼"/>
            </a:pPr>
            <a:r>
              <a:rPr lang="en-US" sz="1600"/>
              <a:t>Image Cropping</a:t>
            </a:r>
            <a:endParaRPr/>
          </a:p>
          <a:p>
            <a:pPr marL="229500" lvl="0" indent="-229500" algn="l" rtl="0">
              <a:lnSpc>
                <a:spcPct val="100000"/>
              </a:lnSpc>
              <a:spcBef>
                <a:spcPts val="770"/>
              </a:spcBef>
              <a:spcAft>
                <a:spcPts val="0"/>
              </a:spcAft>
              <a:buSzPts val="1472"/>
              <a:buChar char="◼"/>
            </a:pPr>
            <a:r>
              <a:rPr lang="en-US" sz="1600"/>
              <a:t>Image Orientation</a:t>
            </a:r>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20"/>
              </a:spcBef>
              <a:spcAft>
                <a:spcPts val="0"/>
              </a:spcAft>
              <a:buSzPts val="1242"/>
              <a:buNone/>
            </a:pPr>
            <a:endParaRPr/>
          </a:p>
          <a:p>
            <a:pPr marL="472500" lvl="1" indent="-159395" algn="l" rtl="0">
              <a:lnSpc>
                <a:spcPct val="100000"/>
              </a:lnSpc>
              <a:spcBef>
                <a:spcPts val="690"/>
              </a:spcBef>
              <a:spcAft>
                <a:spcPts val="0"/>
              </a:spcAft>
              <a:buSzPts val="1104"/>
              <a:buNone/>
            </a:pPr>
            <a:endParaRPr/>
          </a:p>
        </p:txBody>
      </p:sp>
      <p:sp>
        <p:nvSpPr>
          <p:cNvPr id="204" name="Google Shape;204;p1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EDITING</a:t>
            </a:r>
            <a:endParaRPr/>
          </a:p>
        </p:txBody>
      </p:sp>
      <p:pic>
        <p:nvPicPr>
          <p:cNvPr id="205" name="Google Shape;205;p14" descr="coloredimage.jpg"/>
          <p:cNvPicPr preferRelativeResize="0"/>
          <p:nvPr/>
        </p:nvPicPr>
        <p:blipFill rotWithShape="1">
          <a:blip r:embed="rId3">
            <a:alphaModFix/>
          </a:blip>
          <a:srcRect/>
          <a:stretch/>
        </p:blipFill>
        <p:spPr>
          <a:xfrm>
            <a:off x="4646312" y="4162055"/>
            <a:ext cx="4061794" cy="2161286"/>
          </a:xfrm>
          <a:prstGeom prst="rect">
            <a:avLst/>
          </a:prstGeom>
          <a:noFill/>
          <a:ln>
            <a:noFill/>
          </a:ln>
        </p:spPr>
      </p:pic>
      <p:pic>
        <p:nvPicPr>
          <p:cNvPr id="206" name="Google Shape;206;p14" descr="image color change.jpg"/>
          <p:cNvPicPr preferRelativeResize="0"/>
          <p:nvPr/>
        </p:nvPicPr>
        <p:blipFill rotWithShape="1">
          <a:blip r:embed="rId4">
            <a:alphaModFix/>
          </a:blip>
          <a:srcRect/>
          <a:stretch/>
        </p:blipFill>
        <p:spPr>
          <a:xfrm>
            <a:off x="693518" y="4309247"/>
            <a:ext cx="3466048" cy="2014094"/>
          </a:xfrm>
          <a:prstGeom prst="rect">
            <a:avLst/>
          </a:prstGeom>
          <a:noFill/>
          <a:ln>
            <a:noFill/>
          </a:ln>
        </p:spPr>
      </p:pic>
      <p:sp>
        <p:nvSpPr>
          <p:cNvPr id="207" name="Google Shape;207;p14"/>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image Merging</a:t>
            </a:r>
            <a:endParaRPr/>
          </a:p>
          <a:p>
            <a:pPr marL="229500" lvl="0" indent="-229500" algn="l" rtl="0">
              <a:lnSpc>
                <a:spcPct val="100000"/>
              </a:lnSpc>
              <a:spcBef>
                <a:spcPts val="770"/>
              </a:spcBef>
              <a:spcAft>
                <a:spcPts val="0"/>
              </a:spcAft>
              <a:buSzPts val="1472"/>
              <a:buChar char="◼"/>
            </a:pPr>
            <a:r>
              <a:rPr lang="en-US" sz="1600"/>
              <a:t>Change Color</a:t>
            </a:r>
            <a:endParaRPr/>
          </a:p>
          <a:p>
            <a:pPr marL="229500" lvl="0" indent="-229500" algn="l" rtl="0">
              <a:lnSpc>
                <a:spcPct val="100000"/>
              </a:lnSpc>
              <a:spcBef>
                <a:spcPts val="770"/>
              </a:spcBef>
              <a:spcAft>
                <a:spcPts val="0"/>
              </a:spcAft>
              <a:buSzPts val="1472"/>
              <a:buChar char="◼"/>
            </a:pPr>
            <a:r>
              <a:rPr lang="en-US" sz="1600">
                <a:solidFill>
                  <a:srgbClr val="0000FF"/>
                </a:solidFill>
              </a:rPr>
              <a:t>Image Cropping</a:t>
            </a:r>
            <a:endParaRPr/>
          </a:p>
          <a:p>
            <a:pPr marL="229500" lvl="0" indent="-229500" algn="l" rtl="0">
              <a:lnSpc>
                <a:spcPct val="100000"/>
              </a:lnSpc>
              <a:spcBef>
                <a:spcPts val="770"/>
              </a:spcBef>
              <a:spcAft>
                <a:spcPts val="0"/>
              </a:spcAft>
              <a:buSzPts val="1472"/>
              <a:buChar char="◼"/>
            </a:pPr>
            <a:r>
              <a:rPr lang="en-US" sz="1600"/>
              <a:t>Image Orientation</a:t>
            </a:r>
            <a:endParaRPr/>
          </a:p>
          <a:p>
            <a:pPr marL="229500" lvl="0" indent="-150633" algn="l" rtl="0">
              <a:lnSpc>
                <a:spcPct val="100000"/>
              </a:lnSpc>
              <a:spcBef>
                <a:spcPts val="720"/>
              </a:spcBef>
              <a:spcAft>
                <a:spcPts val="0"/>
              </a:spcAft>
              <a:buSzPts val="1242"/>
              <a:buNone/>
            </a:pPr>
            <a:endParaRPr>
              <a:solidFill>
                <a:srgbClr val="0000FF"/>
              </a:solidFill>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20"/>
              </a:spcBef>
              <a:spcAft>
                <a:spcPts val="0"/>
              </a:spcAft>
              <a:buSzPts val="1242"/>
              <a:buNone/>
            </a:pPr>
            <a:endParaRPr/>
          </a:p>
          <a:p>
            <a:pPr marL="472500" lvl="1" indent="-159395" algn="l" rtl="0">
              <a:lnSpc>
                <a:spcPct val="100000"/>
              </a:lnSpc>
              <a:spcBef>
                <a:spcPts val="690"/>
              </a:spcBef>
              <a:spcAft>
                <a:spcPts val="0"/>
              </a:spcAft>
              <a:buSzPts val="1104"/>
              <a:buNone/>
            </a:pPr>
            <a:endParaRPr/>
          </a:p>
        </p:txBody>
      </p:sp>
      <p:sp>
        <p:nvSpPr>
          <p:cNvPr id="213" name="Google Shape;213;p1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EDITING</a:t>
            </a:r>
            <a:endParaRPr/>
          </a:p>
        </p:txBody>
      </p:sp>
      <p:pic>
        <p:nvPicPr>
          <p:cNvPr id="214" name="Google Shape;214;p15" descr="cropping.jpg"/>
          <p:cNvPicPr preferRelativeResize="0"/>
          <p:nvPr/>
        </p:nvPicPr>
        <p:blipFill rotWithShape="1">
          <a:blip r:embed="rId3">
            <a:alphaModFix/>
          </a:blip>
          <a:srcRect/>
          <a:stretch/>
        </p:blipFill>
        <p:spPr>
          <a:xfrm>
            <a:off x="650660" y="4305366"/>
            <a:ext cx="3837214" cy="1871848"/>
          </a:xfrm>
          <a:prstGeom prst="rect">
            <a:avLst/>
          </a:prstGeom>
          <a:noFill/>
          <a:ln>
            <a:noFill/>
          </a:ln>
        </p:spPr>
      </p:pic>
      <p:pic>
        <p:nvPicPr>
          <p:cNvPr id="215" name="Google Shape;215;p15" descr="cropping2.jpg"/>
          <p:cNvPicPr preferRelativeResize="0"/>
          <p:nvPr/>
        </p:nvPicPr>
        <p:blipFill rotWithShape="1">
          <a:blip r:embed="rId4">
            <a:alphaModFix/>
          </a:blip>
          <a:srcRect/>
          <a:stretch/>
        </p:blipFill>
        <p:spPr>
          <a:xfrm>
            <a:off x="4572000" y="4305366"/>
            <a:ext cx="3598224" cy="1874439"/>
          </a:xfrm>
          <a:prstGeom prst="rect">
            <a:avLst/>
          </a:prstGeom>
          <a:noFill/>
          <a:ln>
            <a:noFill/>
          </a:ln>
        </p:spPr>
      </p:pic>
      <p:sp>
        <p:nvSpPr>
          <p:cNvPr id="216" name="Google Shape;216;p15"/>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217" name="Google Shape;217;p15"/>
          <p:cNvSpPr/>
          <p:nvPr/>
        </p:nvSpPr>
        <p:spPr>
          <a:xfrm>
            <a:off x="1990344" y="4587029"/>
            <a:ext cx="1391920" cy="74168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image Merging</a:t>
            </a:r>
            <a:endParaRPr/>
          </a:p>
          <a:p>
            <a:pPr marL="229500" lvl="0" indent="-229500" algn="l" rtl="0">
              <a:lnSpc>
                <a:spcPct val="100000"/>
              </a:lnSpc>
              <a:spcBef>
                <a:spcPts val="770"/>
              </a:spcBef>
              <a:spcAft>
                <a:spcPts val="0"/>
              </a:spcAft>
              <a:buSzPts val="1472"/>
              <a:buChar char="◼"/>
            </a:pPr>
            <a:r>
              <a:rPr lang="en-US" sz="1600"/>
              <a:t>Color Changing</a:t>
            </a:r>
            <a:endParaRPr/>
          </a:p>
          <a:p>
            <a:pPr marL="229500" lvl="0" indent="-229500" algn="l" rtl="0">
              <a:lnSpc>
                <a:spcPct val="100000"/>
              </a:lnSpc>
              <a:spcBef>
                <a:spcPts val="770"/>
              </a:spcBef>
              <a:spcAft>
                <a:spcPts val="0"/>
              </a:spcAft>
              <a:buSzPts val="1472"/>
              <a:buChar char="◼"/>
            </a:pPr>
            <a:r>
              <a:rPr lang="en-US" sz="1600"/>
              <a:t>Image Cropping</a:t>
            </a:r>
            <a:endParaRPr/>
          </a:p>
          <a:p>
            <a:pPr marL="229500" lvl="0" indent="-229500" algn="l" rtl="0">
              <a:lnSpc>
                <a:spcPct val="100000"/>
              </a:lnSpc>
              <a:spcBef>
                <a:spcPts val="770"/>
              </a:spcBef>
              <a:spcAft>
                <a:spcPts val="0"/>
              </a:spcAft>
              <a:buSzPts val="1472"/>
              <a:buChar char="◼"/>
            </a:pPr>
            <a:r>
              <a:rPr lang="en-US" sz="1600">
                <a:solidFill>
                  <a:srgbClr val="0000FF"/>
                </a:solidFill>
              </a:rPr>
              <a:t>Image Orientation</a:t>
            </a:r>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20"/>
              </a:spcBef>
              <a:spcAft>
                <a:spcPts val="0"/>
              </a:spcAft>
              <a:buSzPts val="1242"/>
              <a:buNone/>
            </a:pPr>
            <a:endParaRPr/>
          </a:p>
          <a:p>
            <a:pPr marL="472500" lvl="1" indent="-159395" algn="l" rtl="0">
              <a:lnSpc>
                <a:spcPct val="100000"/>
              </a:lnSpc>
              <a:spcBef>
                <a:spcPts val="690"/>
              </a:spcBef>
              <a:spcAft>
                <a:spcPts val="0"/>
              </a:spcAft>
              <a:buSzPts val="1104"/>
              <a:buNone/>
            </a:pPr>
            <a:endParaRPr/>
          </a:p>
        </p:txBody>
      </p:sp>
      <p:sp>
        <p:nvSpPr>
          <p:cNvPr id="223" name="Google Shape;223;p1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EDITING</a:t>
            </a:r>
            <a:endParaRPr/>
          </a:p>
        </p:txBody>
      </p:sp>
      <p:pic>
        <p:nvPicPr>
          <p:cNvPr id="224" name="Google Shape;224;p16" descr="image orientation.jpg"/>
          <p:cNvPicPr preferRelativeResize="0"/>
          <p:nvPr/>
        </p:nvPicPr>
        <p:blipFill rotWithShape="1">
          <a:blip r:embed="rId3">
            <a:alphaModFix/>
          </a:blip>
          <a:srcRect/>
          <a:stretch/>
        </p:blipFill>
        <p:spPr>
          <a:xfrm>
            <a:off x="2602715" y="4195869"/>
            <a:ext cx="4509061" cy="1662931"/>
          </a:xfrm>
          <a:prstGeom prst="rect">
            <a:avLst/>
          </a:prstGeom>
          <a:noFill/>
          <a:ln>
            <a:noFill/>
          </a:ln>
        </p:spPr>
      </p:pic>
      <p:sp>
        <p:nvSpPr>
          <p:cNvPr id="225" name="Google Shape;225;p16"/>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7"/>
          <p:cNvSpPr txBox="1">
            <a:spLocks noGrp="1"/>
          </p:cNvSpPr>
          <p:nvPr>
            <p:ph type="body" idx="4294967295"/>
          </p:nvPr>
        </p:nvSpPr>
        <p:spPr>
          <a:xfrm>
            <a:off x="435894" y="2336003"/>
            <a:ext cx="8272212" cy="352279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242"/>
              <a:buNone/>
            </a:pPr>
            <a:endParaRPr/>
          </a:p>
        </p:txBody>
      </p:sp>
      <p:sp>
        <p:nvSpPr>
          <p:cNvPr id="231" name="Google Shape;231;p17"/>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2D VS. 3D</a:t>
            </a:r>
            <a:endParaRPr/>
          </a:p>
        </p:txBody>
      </p:sp>
      <p:pic>
        <p:nvPicPr>
          <p:cNvPr id="232" name="Google Shape;232;p17"/>
          <p:cNvPicPr preferRelativeResize="0"/>
          <p:nvPr/>
        </p:nvPicPr>
        <p:blipFill rotWithShape="1">
          <a:blip r:embed="rId3">
            <a:alphaModFix/>
          </a:blip>
          <a:srcRect/>
          <a:stretch/>
        </p:blipFill>
        <p:spPr>
          <a:xfrm>
            <a:off x="435895" y="1994916"/>
            <a:ext cx="7845888" cy="38663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Represents a </a:t>
            </a:r>
            <a:r>
              <a:rPr lang="en-US" sz="1600" u="sng">
                <a:solidFill>
                  <a:schemeClr val="hlink"/>
                </a:solidFill>
                <a:hlinkClick r:id="rId3"/>
              </a:rPr>
              <a:t>3D object</a:t>
            </a:r>
            <a:r>
              <a:rPr lang="en-US" sz="1600"/>
              <a:t> using a collection of points in 3D space, connected by various geometric entities.</a:t>
            </a:r>
            <a:endParaRPr/>
          </a:p>
          <a:p>
            <a:pPr marL="229500" lvl="0" indent="-229500" algn="l" rtl="0">
              <a:lnSpc>
                <a:spcPct val="100000"/>
              </a:lnSpc>
              <a:spcBef>
                <a:spcPts val="770"/>
              </a:spcBef>
              <a:spcAft>
                <a:spcPts val="0"/>
              </a:spcAft>
              <a:buSzPts val="1472"/>
              <a:buChar char="◼"/>
            </a:pPr>
            <a:r>
              <a:rPr lang="en-US" sz="1600"/>
              <a:t>How to represent real environments</a:t>
            </a:r>
            <a:endParaRPr/>
          </a:p>
          <a:p>
            <a:pPr marL="472500" lvl="1" indent="-229500" algn="l" rtl="0">
              <a:lnSpc>
                <a:spcPct val="100000"/>
              </a:lnSpc>
              <a:spcBef>
                <a:spcPts val="770"/>
              </a:spcBef>
              <a:spcAft>
                <a:spcPts val="0"/>
              </a:spcAft>
              <a:buSzPts val="1472"/>
              <a:buChar char="◼"/>
            </a:pPr>
            <a:r>
              <a:rPr lang="en-US" sz="1600">
                <a:solidFill>
                  <a:srgbClr val="C00000"/>
                </a:solidFill>
              </a:rPr>
              <a:t>Geometry</a:t>
            </a:r>
            <a:r>
              <a:rPr lang="en-US" sz="1600"/>
              <a:t>:      Lines, triangles, curves, surfaces, Cylinder, spheres</a:t>
            </a:r>
            <a:endParaRPr/>
          </a:p>
          <a:p>
            <a:pPr marL="472500" lvl="1" indent="-229500" algn="l" rtl="0">
              <a:lnSpc>
                <a:spcPct val="100000"/>
              </a:lnSpc>
              <a:spcBef>
                <a:spcPts val="770"/>
              </a:spcBef>
              <a:spcAft>
                <a:spcPts val="0"/>
              </a:spcAft>
              <a:buSzPts val="1472"/>
              <a:buChar char="◼"/>
            </a:pPr>
            <a:r>
              <a:rPr lang="en-US" sz="1600"/>
              <a:t> </a:t>
            </a:r>
            <a:r>
              <a:rPr lang="en-US" sz="1600">
                <a:solidFill>
                  <a:srgbClr val="C00000"/>
                </a:solidFill>
              </a:rPr>
              <a:t>Photometry</a:t>
            </a:r>
            <a:r>
              <a:rPr lang="en-US" sz="1600"/>
              <a:t>:  light, color, shadow</a:t>
            </a:r>
            <a:endParaRPr/>
          </a:p>
          <a:p>
            <a:pPr marL="472500" lvl="1" indent="-159395" algn="l" rtl="0">
              <a:lnSpc>
                <a:spcPct val="100000"/>
              </a:lnSpc>
              <a:spcBef>
                <a:spcPts val="690"/>
              </a:spcBef>
              <a:spcAft>
                <a:spcPts val="0"/>
              </a:spcAft>
              <a:buSzPts val="1104"/>
              <a:buNone/>
            </a:pPr>
            <a:endParaRPr/>
          </a:p>
          <a:p>
            <a:pPr marL="472500" lvl="1" indent="-159395" algn="l" rtl="0">
              <a:lnSpc>
                <a:spcPct val="100000"/>
              </a:lnSpc>
              <a:spcBef>
                <a:spcPts val="690"/>
              </a:spcBef>
              <a:spcAft>
                <a:spcPts val="0"/>
              </a:spcAft>
              <a:buSzPts val="1104"/>
              <a:buNone/>
            </a:pPr>
            <a:endParaRPr/>
          </a:p>
          <a:p>
            <a:pPr marL="472500" lvl="1" indent="-159395" algn="l" rtl="0">
              <a:lnSpc>
                <a:spcPct val="100000"/>
              </a:lnSpc>
              <a:spcBef>
                <a:spcPts val="690"/>
              </a:spcBef>
              <a:spcAft>
                <a:spcPts val="0"/>
              </a:spcAft>
              <a:buSzPts val="1104"/>
              <a:buNone/>
            </a:pPr>
            <a:endParaRPr/>
          </a:p>
          <a:p>
            <a:pPr marL="472500" lvl="1" indent="-159395" algn="l" rtl="0">
              <a:lnSpc>
                <a:spcPct val="100000"/>
              </a:lnSpc>
              <a:spcBef>
                <a:spcPts val="690"/>
              </a:spcBef>
              <a:spcAft>
                <a:spcPts val="0"/>
              </a:spcAft>
              <a:buSzPts val="1104"/>
              <a:buNone/>
            </a:pPr>
            <a:endParaRPr/>
          </a:p>
          <a:p>
            <a:pPr marL="472500" lvl="1" indent="-159395" algn="l" rtl="0">
              <a:lnSpc>
                <a:spcPct val="100000"/>
              </a:lnSpc>
              <a:spcBef>
                <a:spcPts val="690"/>
              </a:spcBef>
              <a:spcAft>
                <a:spcPts val="0"/>
              </a:spcAft>
              <a:buSzPts val="1104"/>
              <a:buNone/>
            </a:pPr>
            <a:endParaRPr/>
          </a:p>
          <a:p>
            <a:pPr marL="472500" lvl="1" indent="-159395" algn="l" rtl="0">
              <a:lnSpc>
                <a:spcPct val="100000"/>
              </a:lnSpc>
              <a:spcBef>
                <a:spcPts val="690"/>
              </a:spcBef>
              <a:spcAft>
                <a:spcPts val="0"/>
              </a:spcAft>
              <a:buSzPts val="1104"/>
              <a:buNone/>
            </a:pPr>
            <a:endParaRPr/>
          </a:p>
          <a:p>
            <a:pPr marL="229500" lvl="0" indent="-150633" algn="l" rtl="0">
              <a:lnSpc>
                <a:spcPct val="100000"/>
              </a:lnSpc>
              <a:spcBef>
                <a:spcPts val="720"/>
              </a:spcBef>
              <a:spcAft>
                <a:spcPts val="0"/>
              </a:spcAft>
              <a:buSzPts val="1242"/>
              <a:buNone/>
            </a:pPr>
            <a:endParaRPr/>
          </a:p>
        </p:txBody>
      </p:sp>
      <p:sp>
        <p:nvSpPr>
          <p:cNvPr id="238" name="Google Shape;238;p1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3D MODELING</a:t>
            </a:r>
            <a:endParaRPr/>
          </a:p>
        </p:txBody>
      </p:sp>
      <p:pic>
        <p:nvPicPr>
          <p:cNvPr id="239" name="Google Shape;239;p18" descr="3d apple.jpg"/>
          <p:cNvPicPr preferRelativeResize="0"/>
          <p:nvPr/>
        </p:nvPicPr>
        <p:blipFill rotWithShape="1">
          <a:blip r:embed="rId4">
            <a:alphaModFix/>
          </a:blip>
          <a:srcRect b="13406"/>
          <a:stretch/>
        </p:blipFill>
        <p:spPr>
          <a:xfrm>
            <a:off x="111969" y="3848009"/>
            <a:ext cx="4151985" cy="1781293"/>
          </a:xfrm>
          <a:prstGeom prst="rect">
            <a:avLst/>
          </a:prstGeom>
          <a:noFill/>
          <a:ln>
            <a:noFill/>
          </a:ln>
        </p:spPr>
      </p:pic>
      <p:pic>
        <p:nvPicPr>
          <p:cNvPr id="240" name="Google Shape;240;p18"/>
          <p:cNvPicPr preferRelativeResize="0"/>
          <p:nvPr/>
        </p:nvPicPr>
        <p:blipFill rotWithShape="1">
          <a:blip r:embed="rId5">
            <a:alphaModFix/>
          </a:blip>
          <a:srcRect/>
          <a:stretch/>
        </p:blipFill>
        <p:spPr>
          <a:xfrm>
            <a:off x="4158464" y="4342407"/>
            <a:ext cx="2327565" cy="1516393"/>
          </a:xfrm>
          <a:prstGeom prst="rect">
            <a:avLst/>
          </a:prstGeom>
          <a:noFill/>
          <a:ln>
            <a:noFill/>
          </a:ln>
        </p:spPr>
      </p:pic>
      <p:pic>
        <p:nvPicPr>
          <p:cNvPr id="241" name="Google Shape;241;p18"/>
          <p:cNvPicPr preferRelativeResize="0"/>
          <p:nvPr/>
        </p:nvPicPr>
        <p:blipFill rotWithShape="1">
          <a:blip r:embed="rId6">
            <a:alphaModFix/>
          </a:blip>
          <a:srcRect/>
          <a:stretch/>
        </p:blipFill>
        <p:spPr>
          <a:xfrm>
            <a:off x="6670792" y="4308329"/>
            <a:ext cx="1852550" cy="1550471"/>
          </a:xfrm>
          <a:prstGeom prst="rect">
            <a:avLst/>
          </a:prstGeom>
          <a:noFill/>
          <a:ln>
            <a:noFill/>
          </a:ln>
        </p:spPr>
      </p:pic>
      <p:sp>
        <p:nvSpPr>
          <p:cNvPr id="242" name="Google Shape;242;p18"/>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رقم الشريحة 1" hidden="1">
            <a:extLst>
              <a:ext uri="{FF2B5EF4-FFF2-40B4-BE49-F238E27FC236}">
                <a16:creationId xmlns:a16="http://schemas.microsoft.com/office/drawing/2014/main" id="{FCEA4EC7-0E17-E50B-2E08-29B67609F408}"/>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2</a:t>
            </a:fld>
            <a:endParaRPr lang="en-US"/>
          </a:p>
        </p:txBody>
      </p:sp>
      <p:pic>
        <p:nvPicPr>
          <p:cNvPr id="6" name="صورة 5" descr="صورة تحتوي على نص, لقطة شاشة, الخط, التصميم&#10;&#10;قد يكون المحتوى المعد بواسطة الذكاء الاصطناعي غير صحيح.">
            <a:extLst>
              <a:ext uri="{FF2B5EF4-FFF2-40B4-BE49-F238E27FC236}">
                <a16:creationId xmlns:a16="http://schemas.microsoft.com/office/drawing/2014/main" id="{55B61E1C-5AB8-53E1-172E-46F5104725F9}"/>
              </a:ext>
            </a:extLst>
          </p:cNvPr>
          <p:cNvPicPr>
            <a:picLocks noChangeAspect="1"/>
          </p:cNvPicPr>
          <p:nvPr/>
        </p:nvPicPr>
        <p:blipFill>
          <a:blip r:embed="rId2"/>
          <a:stretch>
            <a:fillRect/>
          </a:stretch>
        </p:blipFill>
        <p:spPr>
          <a:xfrm>
            <a:off x="2643187" y="0"/>
            <a:ext cx="3857625" cy="6858000"/>
          </a:xfrm>
          <a:prstGeom prst="rect">
            <a:avLst/>
          </a:prstGeom>
        </p:spPr>
      </p:pic>
    </p:spTree>
    <p:extLst>
      <p:ext uri="{BB962C8B-B14F-4D97-AF65-F5344CB8AC3E}">
        <p14:creationId xmlns:p14="http://schemas.microsoft.com/office/powerpoint/2010/main" val="2385267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2D </a:t>
            </a:r>
            <a:r>
              <a:rPr lang="en-US" sz="1600" b="1"/>
              <a:t>Rendering</a:t>
            </a:r>
            <a:r>
              <a:rPr lang="en-US" sz="1600"/>
              <a:t> is the opposite operation of 3D modeling process ,</a:t>
            </a:r>
            <a:endParaRPr/>
          </a:p>
          <a:p>
            <a:pPr marL="229500" lvl="0" indent="-229500" algn="l" rtl="0">
              <a:lnSpc>
                <a:spcPct val="100000"/>
              </a:lnSpc>
              <a:spcBef>
                <a:spcPts val="770"/>
              </a:spcBef>
              <a:spcAft>
                <a:spcPts val="0"/>
              </a:spcAft>
              <a:buSzPts val="1472"/>
              <a:buChar char="◼"/>
            </a:pPr>
            <a:r>
              <a:rPr lang="en-US" sz="1600"/>
              <a:t> it is responsible of generating 2D  image from a model or 3D image</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248" name="Google Shape;248;p1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2D RENDERING</a:t>
            </a:r>
            <a:endParaRPr/>
          </a:p>
        </p:txBody>
      </p:sp>
      <p:pic>
        <p:nvPicPr>
          <p:cNvPr id="249" name="Google Shape;249;p19" descr="render 2.png"/>
          <p:cNvPicPr preferRelativeResize="0"/>
          <p:nvPr/>
        </p:nvPicPr>
        <p:blipFill rotWithShape="1">
          <a:blip r:embed="rId3">
            <a:alphaModFix/>
          </a:blip>
          <a:srcRect/>
          <a:stretch/>
        </p:blipFill>
        <p:spPr>
          <a:xfrm>
            <a:off x="756921" y="4161148"/>
            <a:ext cx="2932510" cy="1828934"/>
          </a:xfrm>
          <a:prstGeom prst="rect">
            <a:avLst/>
          </a:prstGeom>
          <a:noFill/>
          <a:ln>
            <a:noFill/>
          </a:ln>
        </p:spPr>
      </p:pic>
      <p:pic>
        <p:nvPicPr>
          <p:cNvPr id="250" name="Google Shape;250;p19" descr="render1.png"/>
          <p:cNvPicPr preferRelativeResize="0"/>
          <p:nvPr/>
        </p:nvPicPr>
        <p:blipFill rotWithShape="1">
          <a:blip r:embed="rId4">
            <a:alphaModFix/>
          </a:blip>
          <a:srcRect/>
          <a:stretch/>
        </p:blipFill>
        <p:spPr>
          <a:xfrm>
            <a:off x="4696304" y="4338686"/>
            <a:ext cx="3367689" cy="1864757"/>
          </a:xfrm>
          <a:prstGeom prst="rect">
            <a:avLst/>
          </a:prstGeom>
          <a:noFill/>
          <a:ln>
            <a:noFill/>
          </a:ln>
        </p:spPr>
      </p:pic>
      <p:sp>
        <p:nvSpPr>
          <p:cNvPr id="251" name="Google Shape;251;p19"/>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90000"/>
              </a:lnSpc>
              <a:spcBef>
                <a:spcPts val="0"/>
              </a:spcBef>
              <a:spcAft>
                <a:spcPts val="0"/>
              </a:spcAft>
              <a:buSzPts val="1564"/>
              <a:buChar char="◼"/>
            </a:pPr>
            <a:r>
              <a:rPr lang="en-US" sz="1700"/>
              <a:t>Start with 3D shapes (modeling)</a:t>
            </a:r>
            <a:endParaRPr/>
          </a:p>
          <a:p>
            <a:pPr marL="472500" lvl="1" indent="-229528" algn="l" rtl="0">
              <a:lnSpc>
                <a:spcPct val="90000"/>
              </a:lnSpc>
              <a:spcBef>
                <a:spcPts val="764"/>
              </a:spcBef>
              <a:spcAft>
                <a:spcPts val="0"/>
              </a:spcAft>
              <a:buSzPts val="1564"/>
              <a:buChar char="◼"/>
            </a:pPr>
            <a:r>
              <a:rPr lang="en-US" sz="1700"/>
              <a:t>Basic shapes(cube, sphere, etc), meshes, etc</a:t>
            </a:r>
            <a:endParaRPr sz="1700"/>
          </a:p>
          <a:p>
            <a:pPr marL="472500" lvl="1" indent="-229528" algn="l" rtl="0">
              <a:lnSpc>
                <a:spcPct val="90000"/>
              </a:lnSpc>
              <a:spcBef>
                <a:spcPts val="764"/>
              </a:spcBef>
              <a:spcAft>
                <a:spcPts val="0"/>
              </a:spcAft>
              <a:buSzPts val="1564"/>
              <a:buChar char="◼"/>
            </a:pPr>
            <a:r>
              <a:rPr lang="en-US" sz="1700"/>
              <a:t>Scale them (may also stretch them)</a:t>
            </a:r>
            <a:endParaRPr/>
          </a:p>
          <a:p>
            <a:pPr marL="472500" lvl="1" indent="-229528" algn="l" rtl="0">
              <a:lnSpc>
                <a:spcPct val="90000"/>
              </a:lnSpc>
              <a:spcBef>
                <a:spcPts val="764"/>
              </a:spcBef>
              <a:spcAft>
                <a:spcPts val="0"/>
              </a:spcAft>
              <a:buSzPts val="1564"/>
              <a:buChar char="◼"/>
            </a:pPr>
            <a:r>
              <a:rPr lang="en-US" sz="1700"/>
              <a:t>Position them (rotate them, translate, etc)</a:t>
            </a:r>
            <a:endParaRPr/>
          </a:p>
          <a:p>
            <a:pPr marL="229500" lvl="0" indent="-229500" algn="l" rtl="0">
              <a:lnSpc>
                <a:spcPct val="90000"/>
              </a:lnSpc>
              <a:spcBef>
                <a:spcPts val="764"/>
              </a:spcBef>
              <a:spcAft>
                <a:spcPts val="0"/>
              </a:spcAft>
              <a:buSzPts val="1564"/>
              <a:buChar char="◼"/>
            </a:pPr>
            <a:r>
              <a:rPr lang="en-US" sz="1700"/>
              <a:t>Then, render scene (realism)</a:t>
            </a:r>
            <a:endParaRPr/>
          </a:p>
          <a:p>
            <a:pPr marL="472500" lvl="1" indent="-229528" algn="l" rtl="0">
              <a:lnSpc>
                <a:spcPct val="90000"/>
              </a:lnSpc>
              <a:spcBef>
                <a:spcPts val="764"/>
              </a:spcBef>
              <a:spcAft>
                <a:spcPts val="0"/>
              </a:spcAft>
              <a:buSzPts val="1564"/>
              <a:buChar char="◼"/>
            </a:pPr>
            <a:r>
              <a:rPr lang="en-US" sz="1700"/>
              <a:t>Perspective</a:t>
            </a:r>
            <a:endParaRPr/>
          </a:p>
          <a:p>
            <a:pPr marL="472500" lvl="1" indent="-229528" algn="l" rtl="0">
              <a:lnSpc>
                <a:spcPct val="90000"/>
              </a:lnSpc>
              <a:spcBef>
                <a:spcPts val="764"/>
              </a:spcBef>
              <a:spcAft>
                <a:spcPts val="0"/>
              </a:spcAft>
              <a:buSzPts val="1564"/>
              <a:buChar char="◼"/>
            </a:pPr>
            <a:r>
              <a:rPr lang="en-US" sz="1700"/>
              <a:t>Color and shading</a:t>
            </a:r>
            <a:endParaRPr/>
          </a:p>
          <a:p>
            <a:pPr marL="472500" lvl="1" indent="-229528" algn="l" rtl="0">
              <a:lnSpc>
                <a:spcPct val="90000"/>
              </a:lnSpc>
              <a:spcBef>
                <a:spcPts val="764"/>
              </a:spcBef>
              <a:spcAft>
                <a:spcPts val="0"/>
              </a:spcAft>
              <a:buSzPts val="1564"/>
              <a:buChar char="◼"/>
            </a:pPr>
            <a:r>
              <a:rPr lang="en-US" sz="1700"/>
              <a:t>Shadows</a:t>
            </a:r>
            <a:endParaRPr/>
          </a:p>
          <a:p>
            <a:pPr marL="472500" lvl="1" indent="-229528" algn="l" rtl="0">
              <a:lnSpc>
                <a:spcPct val="90000"/>
              </a:lnSpc>
              <a:spcBef>
                <a:spcPts val="764"/>
              </a:spcBef>
              <a:spcAft>
                <a:spcPts val="0"/>
              </a:spcAft>
              <a:buSzPts val="1564"/>
              <a:buChar char="◼"/>
            </a:pPr>
            <a:r>
              <a:rPr lang="en-US" sz="1700"/>
              <a:t>Texture mapping</a:t>
            </a:r>
            <a:endParaRPr/>
          </a:p>
          <a:p>
            <a:pPr marL="472500" lvl="1" indent="-229528" algn="l" rtl="0">
              <a:lnSpc>
                <a:spcPct val="90000"/>
              </a:lnSpc>
              <a:spcBef>
                <a:spcPts val="764"/>
              </a:spcBef>
              <a:spcAft>
                <a:spcPts val="0"/>
              </a:spcAft>
              <a:buSzPts val="1564"/>
              <a:buChar char="◼"/>
            </a:pPr>
            <a:r>
              <a:rPr lang="en-US" sz="1700"/>
              <a:t>Transparency and blending</a:t>
            </a:r>
            <a:endParaRPr/>
          </a:p>
          <a:p>
            <a:pPr marL="229500" lvl="0" indent="-229500" algn="l" rtl="0">
              <a:lnSpc>
                <a:spcPct val="90000"/>
              </a:lnSpc>
              <a:spcBef>
                <a:spcPts val="764"/>
              </a:spcBef>
              <a:spcAft>
                <a:spcPts val="0"/>
              </a:spcAft>
              <a:buSzPts val="1564"/>
              <a:buChar char="◼"/>
            </a:pPr>
            <a:r>
              <a:rPr lang="en-US" sz="1700"/>
              <a:t>Practical note: modeling and rendering packages being sold (Maya, 3D studio max, etc)</a:t>
            </a:r>
            <a:endParaRPr/>
          </a:p>
          <a:p>
            <a:pPr marL="229500" lvl="0" indent="-156591" algn="l" rtl="0">
              <a:lnSpc>
                <a:spcPct val="100000"/>
              </a:lnSpc>
              <a:spcBef>
                <a:spcPts val="700"/>
              </a:spcBef>
              <a:spcAft>
                <a:spcPts val="0"/>
              </a:spcAft>
              <a:buSzPts val="1242"/>
              <a:buNone/>
            </a:pPr>
            <a:endParaRPr/>
          </a:p>
        </p:txBody>
      </p:sp>
      <p:sp>
        <p:nvSpPr>
          <p:cNvPr id="257" name="Google Shape;257;p20"/>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258" name="Google Shape;258;p2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CREATING 3D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431921"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3D MODELING EXAMPLE: POLYGONAL MESH</a:t>
            </a:r>
            <a:endParaRPr/>
          </a:p>
        </p:txBody>
      </p:sp>
      <p:pic>
        <p:nvPicPr>
          <p:cNvPr id="264" name="Google Shape;264;p21" descr="Full model"/>
          <p:cNvPicPr preferRelativeResize="0"/>
          <p:nvPr/>
        </p:nvPicPr>
        <p:blipFill rotWithShape="1">
          <a:blip r:embed="rId3">
            <a:alphaModFix/>
          </a:blip>
          <a:srcRect/>
          <a:stretch/>
        </p:blipFill>
        <p:spPr>
          <a:xfrm>
            <a:off x="1885950" y="2286000"/>
            <a:ext cx="1714500" cy="2057400"/>
          </a:xfrm>
          <a:prstGeom prst="rect">
            <a:avLst/>
          </a:prstGeom>
          <a:noFill/>
          <a:ln>
            <a:noFill/>
          </a:ln>
        </p:spPr>
      </p:pic>
      <p:pic>
        <p:nvPicPr>
          <p:cNvPr id="265" name="Google Shape;265;p21" descr="60,000 face approximation"/>
          <p:cNvPicPr preferRelativeResize="0"/>
          <p:nvPr/>
        </p:nvPicPr>
        <p:blipFill rotWithShape="1">
          <a:blip r:embed="rId4">
            <a:alphaModFix/>
          </a:blip>
          <a:srcRect/>
          <a:stretch/>
        </p:blipFill>
        <p:spPr>
          <a:xfrm>
            <a:off x="3943351" y="2286000"/>
            <a:ext cx="1666875" cy="2000250"/>
          </a:xfrm>
          <a:prstGeom prst="rect">
            <a:avLst/>
          </a:prstGeom>
          <a:noFill/>
          <a:ln>
            <a:noFill/>
          </a:ln>
        </p:spPr>
      </p:pic>
      <p:pic>
        <p:nvPicPr>
          <p:cNvPr id="266" name="Google Shape;266;p21" descr="1000 face approximation"/>
          <p:cNvPicPr preferRelativeResize="0"/>
          <p:nvPr/>
        </p:nvPicPr>
        <p:blipFill rotWithShape="1">
          <a:blip r:embed="rId5">
            <a:alphaModFix/>
          </a:blip>
          <a:srcRect/>
          <a:stretch/>
        </p:blipFill>
        <p:spPr>
          <a:xfrm>
            <a:off x="5943600" y="2343150"/>
            <a:ext cx="1619250" cy="1943100"/>
          </a:xfrm>
          <a:prstGeom prst="rect">
            <a:avLst/>
          </a:prstGeom>
          <a:noFill/>
          <a:ln>
            <a:noFill/>
          </a:ln>
        </p:spPr>
      </p:pic>
      <p:sp>
        <p:nvSpPr>
          <p:cNvPr id="267" name="Google Shape;267;p21"/>
          <p:cNvSpPr txBox="1"/>
          <p:nvPr/>
        </p:nvSpPr>
        <p:spPr>
          <a:xfrm>
            <a:off x="1828800" y="4743451"/>
            <a:ext cx="14859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Helvetica Neue"/>
                <a:ea typeface="Helvetica Neue"/>
                <a:cs typeface="Helvetica Neue"/>
                <a:sym typeface="Helvetica Neue"/>
              </a:rPr>
              <a:t>Original: 424,000 triangles</a:t>
            </a:r>
            <a:endParaRPr sz="1400" b="0" i="0" u="none" strike="noStrike" cap="none">
              <a:solidFill>
                <a:srgbClr val="000000"/>
              </a:solidFill>
              <a:latin typeface="Arial"/>
              <a:ea typeface="Arial"/>
              <a:cs typeface="Arial"/>
              <a:sym typeface="Arial"/>
            </a:endParaRPr>
          </a:p>
        </p:txBody>
      </p:sp>
      <p:sp>
        <p:nvSpPr>
          <p:cNvPr id="268" name="Google Shape;268;p21"/>
          <p:cNvSpPr txBox="1"/>
          <p:nvPr/>
        </p:nvSpPr>
        <p:spPr>
          <a:xfrm>
            <a:off x="3886200" y="4743452"/>
            <a:ext cx="14859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Helvetica Neue"/>
                <a:ea typeface="Helvetica Neue"/>
                <a:cs typeface="Helvetica Neue"/>
                <a:sym typeface="Helvetica Neue"/>
              </a:rPr>
              <a:t>60,000 triangles (14%).</a:t>
            </a:r>
            <a:endParaRPr sz="1400" b="0" i="0" u="none" strike="noStrike" cap="none">
              <a:solidFill>
                <a:srgbClr val="000000"/>
              </a:solidFill>
              <a:latin typeface="Arial"/>
              <a:ea typeface="Arial"/>
              <a:cs typeface="Arial"/>
              <a:sym typeface="Arial"/>
            </a:endParaRPr>
          </a:p>
        </p:txBody>
      </p:sp>
      <p:sp>
        <p:nvSpPr>
          <p:cNvPr id="269" name="Google Shape;269;p21"/>
          <p:cNvSpPr txBox="1"/>
          <p:nvPr/>
        </p:nvSpPr>
        <p:spPr>
          <a:xfrm>
            <a:off x="6286500" y="4743452"/>
            <a:ext cx="13144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Helvetica Neue"/>
                <a:ea typeface="Helvetica Neue"/>
                <a:cs typeface="Helvetica Neue"/>
                <a:sym typeface="Helvetica Neue"/>
              </a:rPr>
              <a:t>1000 triangles (0.2%)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3D EFFECTS EXAMPLE: TEXTURE MAPPING</a:t>
            </a:r>
            <a:endParaRPr/>
          </a:p>
        </p:txBody>
      </p:sp>
      <p:pic>
        <p:nvPicPr>
          <p:cNvPr id="275" name="Google Shape;275;p22" descr="D:\teaching\694G\cooltex.jpg"/>
          <p:cNvPicPr preferRelativeResize="0"/>
          <p:nvPr/>
        </p:nvPicPr>
        <p:blipFill rotWithShape="1">
          <a:blip r:embed="rId3">
            <a:alphaModFix/>
          </a:blip>
          <a:srcRect/>
          <a:stretch/>
        </p:blipFill>
        <p:spPr>
          <a:xfrm>
            <a:off x="2686050" y="2743200"/>
            <a:ext cx="2743200" cy="20562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431921"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3D EFFECTS EXAMPLE: SHADOWS</a:t>
            </a:r>
            <a:endParaRPr/>
          </a:p>
        </p:txBody>
      </p:sp>
      <p:pic>
        <p:nvPicPr>
          <p:cNvPr id="281" name="Google Shape;281;p23" descr="http://www.2tothex.com/raytracing/shadows.gif"/>
          <p:cNvPicPr preferRelativeResize="0"/>
          <p:nvPr/>
        </p:nvPicPr>
        <p:blipFill rotWithShape="1">
          <a:blip r:embed="rId3">
            <a:alphaModFix/>
          </a:blip>
          <a:srcRect/>
          <a:stretch/>
        </p:blipFill>
        <p:spPr>
          <a:xfrm>
            <a:off x="1485900" y="2914650"/>
            <a:ext cx="2286000" cy="2286000"/>
          </a:xfrm>
          <a:prstGeom prst="rect">
            <a:avLst/>
          </a:prstGeom>
          <a:noFill/>
          <a:ln>
            <a:noFill/>
          </a:ln>
        </p:spPr>
      </p:pic>
      <p:pic>
        <p:nvPicPr>
          <p:cNvPr id="282" name="Google Shape;282;p23" descr="http://graphics.stanford.edu/~henrik/images/imgs/cornellbox.jpg"/>
          <p:cNvPicPr preferRelativeResize="0"/>
          <p:nvPr/>
        </p:nvPicPr>
        <p:blipFill rotWithShape="1">
          <a:blip r:embed="rId4">
            <a:alphaModFix/>
          </a:blip>
          <a:srcRect/>
          <a:stretch/>
        </p:blipFill>
        <p:spPr>
          <a:xfrm>
            <a:off x="4229100" y="2743200"/>
            <a:ext cx="3600450" cy="27003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Is the process used for moving or simulating the movement of object over time</a:t>
            </a:r>
            <a:endParaRPr/>
          </a:p>
          <a:p>
            <a:pPr marL="229500" lvl="0" indent="-229500" algn="l" rtl="0">
              <a:lnSpc>
                <a:spcPct val="100000"/>
              </a:lnSpc>
              <a:spcBef>
                <a:spcPts val="770"/>
              </a:spcBef>
              <a:spcAft>
                <a:spcPts val="0"/>
              </a:spcAft>
              <a:buSzPts val="1472"/>
              <a:buChar char="◼"/>
            </a:pPr>
            <a:r>
              <a:rPr lang="en-US" sz="1600"/>
              <a:t> Temporal change of</a:t>
            </a:r>
            <a:endParaRPr/>
          </a:p>
          <a:p>
            <a:pPr marL="472500" lvl="1" indent="-229500" algn="l" rtl="0">
              <a:lnSpc>
                <a:spcPct val="100000"/>
              </a:lnSpc>
              <a:spcBef>
                <a:spcPts val="770"/>
              </a:spcBef>
              <a:spcAft>
                <a:spcPts val="0"/>
              </a:spcAft>
              <a:buSzPts val="1472"/>
              <a:buChar char="◼"/>
            </a:pPr>
            <a:r>
              <a:rPr lang="en-US" sz="1600"/>
              <a:t> Objects (position, orientation, size, shape, color, etc.)</a:t>
            </a:r>
            <a:endParaRPr/>
          </a:p>
          <a:p>
            <a:pPr marL="472500" lvl="1" indent="-229500" algn="l" rtl="0">
              <a:lnSpc>
                <a:spcPct val="100000"/>
              </a:lnSpc>
              <a:spcBef>
                <a:spcPts val="770"/>
              </a:spcBef>
              <a:spcAft>
                <a:spcPts val="0"/>
              </a:spcAft>
              <a:buSzPts val="1472"/>
              <a:buChar char="◼"/>
            </a:pPr>
            <a:r>
              <a:rPr lang="en-US" sz="1600"/>
              <a:t> Camera (position, direction, angle, focus, etc.)</a:t>
            </a:r>
            <a:endParaRPr/>
          </a:p>
          <a:p>
            <a:pPr marL="472500" lvl="1" indent="-229500" algn="l" rtl="0">
              <a:lnSpc>
                <a:spcPct val="100000"/>
              </a:lnSpc>
              <a:spcBef>
                <a:spcPts val="770"/>
              </a:spcBef>
              <a:spcAft>
                <a:spcPts val="0"/>
              </a:spcAft>
              <a:buSzPts val="1472"/>
              <a:buChar char="◼"/>
            </a:pPr>
            <a:r>
              <a:rPr lang="en-US" sz="1600"/>
              <a:t> Illumination (position, direction, color, brightness)</a:t>
            </a:r>
            <a:endParaRPr/>
          </a:p>
          <a:p>
            <a:pPr marL="229500" lvl="0" indent="-229500" algn="l" rtl="0">
              <a:lnSpc>
                <a:spcPct val="100000"/>
              </a:lnSpc>
              <a:spcBef>
                <a:spcPts val="770"/>
              </a:spcBef>
              <a:spcAft>
                <a:spcPts val="0"/>
              </a:spcAft>
              <a:buSzPts val="1472"/>
              <a:buChar char="◼"/>
            </a:pPr>
            <a:r>
              <a:rPr lang="en-US" sz="1600"/>
              <a:t> Represent motion</a:t>
            </a:r>
            <a:endParaRPr/>
          </a:p>
          <a:p>
            <a:pPr marL="472500" lvl="1" indent="-229500" algn="l" rtl="0">
              <a:lnSpc>
                <a:spcPct val="100000"/>
              </a:lnSpc>
              <a:spcBef>
                <a:spcPts val="770"/>
              </a:spcBef>
              <a:spcAft>
                <a:spcPts val="0"/>
              </a:spcAft>
              <a:buSzPts val="1472"/>
              <a:buChar char="◼"/>
            </a:pPr>
            <a:r>
              <a:rPr lang="en-US" sz="1600"/>
              <a:t> Sequence of silent</a:t>
            </a:r>
            <a:endParaRPr/>
          </a:p>
          <a:p>
            <a:pPr marL="472500" lvl="1" indent="-229500" algn="l" rtl="0">
              <a:lnSpc>
                <a:spcPct val="100000"/>
              </a:lnSpc>
              <a:spcBef>
                <a:spcPts val="770"/>
              </a:spcBef>
              <a:spcAft>
                <a:spcPts val="0"/>
              </a:spcAft>
              <a:buSzPts val="1472"/>
              <a:buChar char="◼"/>
            </a:pPr>
            <a:r>
              <a:rPr lang="en-US" sz="1600"/>
              <a:t> Parameter curves</a:t>
            </a:r>
            <a:endParaRPr sz="1600"/>
          </a:p>
        </p:txBody>
      </p:sp>
      <p:sp>
        <p:nvSpPr>
          <p:cNvPr id="288" name="Google Shape;288;p2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ANIMATION</a:t>
            </a:r>
            <a:endParaRPr/>
          </a:p>
        </p:txBody>
      </p:sp>
      <p:sp>
        <p:nvSpPr>
          <p:cNvPr id="289" name="Google Shape;289;p24"/>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p:cNvSpPr txBox="1">
            <a:spLocks noGrp="1"/>
          </p:cNvSpPr>
          <p:nvPr>
            <p:ph type="body" idx="1"/>
          </p:nvPr>
        </p:nvSpPr>
        <p:spPr>
          <a:xfrm>
            <a:off x="435895" y="2180497"/>
            <a:ext cx="8272211" cy="3973415"/>
          </a:xfrm>
          <a:prstGeom prst="rect">
            <a:avLst/>
          </a:prstGeom>
          <a:noFill/>
          <a:ln>
            <a:noFill/>
          </a:ln>
        </p:spPr>
        <p:txBody>
          <a:bodyPr spcFirstLastPara="1" wrap="square" lIns="91425" tIns="45700" rIns="91425" bIns="45700" anchor="ctr" anchorCtr="0">
            <a:noAutofit/>
          </a:bodyPr>
          <a:lstStyle/>
          <a:p>
            <a:pPr marL="229500" lvl="0" indent="-229500" algn="l" rtl="0">
              <a:lnSpc>
                <a:spcPct val="100000"/>
              </a:lnSpc>
              <a:spcBef>
                <a:spcPts val="0"/>
              </a:spcBef>
              <a:spcAft>
                <a:spcPts val="0"/>
              </a:spcAft>
              <a:buSzPts val="1472"/>
              <a:buChar char="◼"/>
            </a:pPr>
            <a:r>
              <a:rPr lang="en-US" sz="1600"/>
              <a:t>Entertainment: </a:t>
            </a:r>
            <a:endParaRPr/>
          </a:p>
          <a:p>
            <a:pPr marL="472500" lvl="1" indent="-229500" algn="l" rtl="0">
              <a:lnSpc>
                <a:spcPct val="100000"/>
              </a:lnSpc>
              <a:spcBef>
                <a:spcPts val="770"/>
              </a:spcBef>
              <a:spcAft>
                <a:spcPts val="0"/>
              </a:spcAft>
              <a:buSzPts val="1472"/>
              <a:buChar char="◼"/>
            </a:pPr>
            <a:r>
              <a:rPr lang="en-US" sz="1600"/>
              <a:t>Movies, Video games</a:t>
            </a:r>
            <a:endParaRPr/>
          </a:p>
          <a:p>
            <a:pPr marL="229500" lvl="0" indent="-229500" algn="l" rtl="0">
              <a:lnSpc>
                <a:spcPct val="100000"/>
              </a:lnSpc>
              <a:spcBef>
                <a:spcPts val="770"/>
              </a:spcBef>
              <a:spcAft>
                <a:spcPts val="0"/>
              </a:spcAft>
              <a:buSzPts val="1472"/>
              <a:buChar char="◼"/>
            </a:pPr>
            <a:r>
              <a:rPr lang="en-US" sz="1600"/>
              <a:t>Graphical user interface (GUI)</a:t>
            </a:r>
            <a:endParaRPr/>
          </a:p>
          <a:p>
            <a:pPr marL="472500" lvl="1" indent="-229500" algn="l" rtl="0">
              <a:lnSpc>
                <a:spcPct val="100000"/>
              </a:lnSpc>
              <a:spcBef>
                <a:spcPts val="770"/>
              </a:spcBef>
              <a:spcAft>
                <a:spcPts val="0"/>
              </a:spcAft>
              <a:buSzPts val="1472"/>
              <a:buChar char="◼"/>
            </a:pPr>
            <a:r>
              <a:rPr lang="en-US" sz="1600"/>
              <a:t>Web Page interface, desktop application Interface</a:t>
            </a:r>
            <a:endParaRPr/>
          </a:p>
          <a:p>
            <a:pPr marL="229500" lvl="0" indent="-229500" algn="l" rtl="0">
              <a:lnSpc>
                <a:spcPct val="100000"/>
              </a:lnSpc>
              <a:spcBef>
                <a:spcPts val="770"/>
              </a:spcBef>
              <a:spcAft>
                <a:spcPts val="0"/>
              </a:spcAft>
              <a:buSzPts val="1472"/>
              <a:buChar char="◼"/>
            </a:pPr>
            <a:r>
              <a:rPr lang="en-US" sz="1600"/>
              <a:t>Computer aided design(CAD)</a:t>
            </a:r>
            <a:endParaRPr/>
          </a:p>
          <a:p>
            <a:pPr marL="472500" lvl="1" indent="-229500" algn="l" rtl="0">
              <a:lnSpc>
                <a:spcPct val="100000"/>
              </a:lnSpc>
              <a:spcBef>
                <a:spcPts val="770"/>
              </a:spcBef>
              <a:spcAft>
                <a:spcPts val="0"/>
              </a:spcAft>
              <a:buSzPts val="1472"/>
              <a:buChar char="◼"/>
            </a:pPr>
            <a:r>
              <a:rPr lang="en-US" sz="1600"/>
              <a:t>Mechanical, Electronic design</a:t>
            </a:r>
            <a:endParaRPr/>
          </a:p>
          <a:p>
            <a:pPr marL="229500" lvl="0" indent="-229500" algn="l" rtl="0">
              <a:lnSpc>
                <a:spcPct val="100000"/>
              </a:lnSpc>
              <a:spcBef>
                <a:spcPts val="770"/>
              </a:spcBef>
              <a:spcAft>
                <a:spcPts val="0"/>
              </a:spcAft>
              <a:buSzPts val="1472"/>
              <a:buChar char="◼"/>
            </a:pPr>
            <a:r>
              <a:rPr lang="en-US" sz="1600"/>
              <a:t>Medical Application</a:t>
            </a:r>
            <a:endParaRPr/>
          </a:p>
          <a:p>
            <a:pPr marL="229500" lvl="0" indent="-229500" algn="l" rtl="0">
              <a:lnSpc>
                <a:spcPct val="100000"/>
              </a:lnSpc>
              <a:spcBef>
                <a:spcPts val="770"/>
              </a:spcBef>
              <a:spcAft>
                <a:spcPts val="0"/>
              </a:spcAft>
              <a:buSzPts val="1472"/>
              <a:buChar char="◼"/>
            </a:pPr>
            <a:r>
              <a:rPr lang="en-US" sz="1600"/>
              <a:t>Engineering</a:t>
            </a:r>
            <a:endParaRPr/>
          </a:p>
          <a:p>
            <a:pPr marL="229500" lvl="0" indent="-229500" algn="l" rtl="0">
              <a:lnSpc>
                <a:spcPct val="100000"/>
              </a:lnSpc>
              <a:spcBef>
                <a:spcPts val="770"/>
              </a:spcBef>
              <a:spcAft>
                <a:spcPts val="0"/>
              </a:spcAft>
              <a:buSzPts val="1472"/>
              <a:buChar char="◼"/>
            </a:pPr>
            <a:r>
              <a:rPr lang="en-US" sz="1600"/>
              <a:t>Scientific visualization / simulation</a:t>
            </a:r>
            <a:endParaRPr/>
          </a:p>
          <a:p>
            <a:pPr marL="472500" lvl="1" indent="-229500" algn="l" rtl="0">
              <a:lnSpc>
                <a:spcPct val="100000"/>
              </a:lnSpc>
              <a:spcBef>
                <a:spcPts val="770"/>
              </a:spcBef>
              <a:spcAft>
                <a:spcPts val="0"/>
              </a:spcAft>
              <a:buSzPts val="1472"/>
              <a:buChar char="◼"/>
            </a:pPr>
            <a:r>
              <a:rPr lang="en-US" sz="1600"/>
              <a:t>Enable scientists (also engineers, physicians, and general users) to observe their simulation and computation</a:t>
            </a:r>
            <a:endParaRPr/>
          </a:p>
          <a:p>
            <a:pPr marL="229500" lvl="0" indent="-124344" algn="l" rtl="0">
              <a:lnSpc>
                <a:spcPct val="100000"/>
              </a:lnSpc>
              <a:spcBef>
                <a:spcPts val="810"/>
              </a:spcBef>
              <a:spcAft>
                <a:spcPts val="0"/>
              </a:spcAft>
              <a:buSzPts val="1656"/>
              <a:buNone/>
            </a:pPr>
            <a:endParaRPr sz="1800">
              <a:solidFill>
                <a:srgbClr val="920000"/>
              </a:solidFill>
              <a:latin typeface="Gill Sans"/>
              <a:ea typeface="Gill Sans"/>
              <a:cs typeface="Gill Sans"/>
              <a:sym typeface="Gill Sans"/>
            </a:endParaRPr>
          </a:p>
        </p:txBody>
      </p:sp>
      <p:sp>
        <p:nvSpPr>
          <p:cNvPr id="295" name="Google Shape;295;p2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Gill Sans"/>
              <a:buNone/>
            </a:pPr>
            <a:br>
              <a:rPr lang="en-US" b="1"/>
            </a:br>
            <a:r>
              <a:rPr lang="en-US"/>
              <a:t>APPLICATIONS</a:t>
            </a:r>
            <a:r>
              <a:rPr lang="en-US" b="1"/>
              <a:t> </a:t>
            </a:r>
            <a:r>
              <a:rPr lang="en-US"/>
              <a:t>OF COMPUTER GRAPHICS</a:t>
            </a:r>
            <a:br>
              <a:rPr lang="en-US"/>
            </a:br>
            <a:endParaRPr/>
          </a:p>
        </p:txBody>
      </p:sp>
      <p:sp>
        <p:nvSpPr>
          <p:cNvPr id="296" name="Google Shape;296;p25"/>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body" idx="1"/>
          </p:nvPr>
        </p:nvSpPr>
        <p:spPr>
          <a:xfrm>
            <a:off x="435895" y="2228004"/>
            <a:ext cx="4066793" cy="3633047"/>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Movie</a:t>
            </a:r>
            <a:endParaRPr/>
          </a:p>
          <a:p>
            <a:pPr marL="229500" lvl="0" indent="-229500" algn="l" rtl="0">
              <a:lnSpc>
                <a:spcPct val="100000"/>
              </a:lnSpc>
              <a:spcBef>
                <a:spcPts val="770"/>
              </a:spcBef>
              <a:spcAft>
                <a:spcPts val="0"/>
              </a:spcAft>
              <a:buSzPts val="1472"/>
              <a:buNone/>
            </a:pPr>
            <a:r>
              <a:rPr lang="en-US" sz="1600"/>
              <a:t>There is No interactivity between user and Computer, </a:t>
            </a:r>
            <a:endParaRPr/>
          </a:p>
          <a:p>
            <a:pPr marL="472500" lvl="1" indent="-229500" algn="l" rtl="0">
              <a:lnSpc>
                <a:spcPct val="100000"/>
              </a:lnSpc>
              <a:spcBef>
                <a:spcPts val="770"/>
              </a:spcBef>
              <a:spcAft>
                <a:spcPts val="0"/>
              </a:spcAft>
              <a:buSzPts val="1472"/>
              <a:buChar char="◼"/>
            </a:pPr>
            <a:r>
              <a:rPr lang="en-US" sz="1600"/>
              <a:t>sequence of frames.</a:t>
            </a:r>
            <a:endParaRPr/>
          </a:p>
          <a:p>
            <a:pPr marL="472500" lvl="1" indent="-159395" algn="l" rtl="0">
              <a:lnSpc>
                <a:spcPct val="100000"/>
              </a:lnSpc>
              <a:spcBef>
                <a:spcPts val="690"/>
              </a:spcBef>
              <a:spcAft>
                <a:spcPts val="0"/>
              </a:spcAft>
              <a:buSzPts val="1104"/>
              <a:buNone/>
            </a:pPr>
            <a:endParaRPr/>
          </a:p>
        </p:txBody>
      </p:sp>
      <p:sp>
        <p:nvSpPr>
          <p:cNvPr id="302" name="Google Shape;302;p26"/>
          <p:cNvSpPr txBox="1">
            <a:spLocks noGrp="1"/>
          </p:cNvSpPr>
          <p:nvPr>
            <p:ph type="body" idx="1"/>
          </p:nvPr>
        </p:nvSpPr>
        <p:spPr>
          <a:xfrm>
            <a:off x="5704464" y="5956138"/>
            <a:ext cx="2133599" cy="365125"/>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SzPts val="1656"/>
              <a:buNone/>
            </a:pPr>
            <a:r>
              <a:rPr lang="en-US" sz="675" b="0" i="0" u="none" strike="noStrike" cap="none">
                <a:solidFill>
                  <a:schemeClr val="accent2"/>
                </a:solidFill>
                <a:latin typeface="Gill Sans"/>
                <a:ea typeface="Gill Sans"/>
                <a:cs typeface="Gill Sans"/>
                <a:sym typeface="Gill Sans"/>
              </a:rPr>
              <a:t>Games</a:t>
            </a:r>
            <a:endParaRPr/>
          </a:p>
          <a:p>
            <a:pPr marL="0" marR="0" lvl="0" indent="0" algn="r" rtl="0">
              <a:lnSpc>
                <a:spcPct val="100000"/>
              </a:lnSpc>
              <a:spcBef>
                <a:spcPts val="450"/>
              </a:spcBef>
              <a:spcAft>
                <a:spcPts val="450"/>
              </a:spcAft>
              <a:buSzPts val="1656"/>
              <a:buNone/>
            </a:pPr>
            <a:endParaRPr sz="675" b="0" i="0" u="none" strike="noStrike" cap="none">
              <a:solidFill>
                <a:schemeClr val="accent2"/>
              </a:solidFill>
              <a:latin typeface="Gill Sans"/>
              <a:ea typeface="Gill Sans"/>
              <a:cs typeface="Gill Sans"/>
              <a:sym typeface="Gill Sans"/>
            </a:endParaRPr>
          </a:p>
        </p:txBody>
      </p:sp>
      <p:sp>
        <p:nvSpPr>
          <p:cNvPr id="303" name="Google Shape;303;p26"/>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ENTERTAINMENT</a:t>
            </a:r>
            <a:endParaRPr/>
          </a:p>
        </p:txBody>
      </p:sp>
      <p:pic>
        <p:nvPicPr>
          <p:cNvPr id="304" name="Google Shape;304;p26"/>
          <p:cNvPicPr preferRelativeResize="0"/>
          <p:nvPr/>
        </p:nvPicPr>
        <p:blipFill rotWithShape="1">
          <a:blip r:embed="rId3">
            <a:alphaModFix/>
          </a:blip>
          <a:srcRect/>
          <a:stretch/>
        </p:blipFill>
        <p:spPr>
          <a:xfrm>
            <a:off x="4775121" y="2615748"/>
            <a:ext cx="3577626" cy="2309998"/>
          </a:xfrm>
          <a:prstGeom prst="rect">
            <a:avLst/>
          </a:prstGeom>
          <a:noFill/>
          <a:ln>
            <a:noFill/>
          </a:ln>
        </p:spPr>
      </p:pic>
      <p:sp>
        <p:nvSpPr>
          <p:cNvPr id="305" name="Google Shape;305;p26"/>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COMPUTER AIDED DESIGN(CAD)</a:t>
            </a:r>
            <a:endParaRPr/>
          </a:p>
        </p:txBody>
      </p:sp>
      <p:pic>
        <p:nvPicPr>
          <p:cNvPr id="311" name="Google Shape;311;p27"/>
          <p:cNvPicPr preferRelativeResize="0">
            <a:picLocks noGrp="1"/>
          </p:cNvPicPr>
          <p:nvPr>
            <p:ph type="body" idx="1"/>
          </p:nvPr>
        </p:nvPicPr>
        <p:blipFill rotWithShape="1">
          <a:blip r:embed="rId3">
            <a:alphaModFix/>
          </a:blip>
          <a:srcRect/>
          <a:stretch/>
        </p:blipFill>
        <p:spPr>
          <a:xfrm>
            <a:off x="4841754" y="2368417"/>
            <a:ext cx="2845501" cy="2881375"/>
          </a:xfrm>
          <a:prstGeom prst="rect">
            <a:avLst/>
          </a:prstGeom>
          <a:noFill/>
          <a:ln>
            <a:noFill/>
          </a:ln>
        </p:spPr>
      </p:pic>
      <p:pic>
        <p:nvPicPr>
          <p:cNvPr id="312" name="Google Shape;312;p27"/>
          <p:cNvPicPr preferRelativeResize="0"/>
          <p:nvPr/>
        </p:nvPicPr>
        <p:blipFill rotWithShape="1">
          <a:blip r:embed="rId4">
            <a:alphaModFix/>
          </a:blip>
          <a:srcRect/>
          <a:stretch/>
        </p:blipFill>
        <p:spPr>
          <a:xfrm>
            <a:off x="917512" y="2407228"/>
            <a:ext cx="3181350" cy="2803754"/>
          </a:xfrm>
          <a:prstGeom prst="rect">
            <a:avLst/>
          </a:prstGeom>
          <a:noFill/>
          <a:ln>
            <a:noFill/>
          </a:ln>
        </p:spPr>
      </p:pic>
      <p:sp>
        <p:nvSpPr>
          <p:cNvPr id="313" name="Google Shape;313;p27"/>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GRAPHICAL USER INTERFACE (GUI)</a:t>
            </a:r>
            <a:endParaRPr/>
          </a:p>
        </p:txBody>
      </p:sp>
      <p:pic>
        <p:nvPicPr>
          <p:cNvPr id="319" name="Google Shape;319;p28"/>
          <p:cNvPicPr preferRelativeResize="0">
            <a:picLocks noGrp="1"/>
          </p:cNvPicPr>
          <p:nvPr>
            <p:ph type="body" idx="1"/>
          </p:nvPr>
        </p:nvPicPr>
        <p:blipFill rotWithShape="1">
          <a:blip r:embed="rId3">
            <a:alphaModFix/>
          </a:blip>
          <a:srcRect/>
          <a:stretch/>
        </p:blipFill>
        <p:spPr>
          <a:xfrm>
            <a:off x="4709371" y="2151660"/>
            <a:ext cx="3952875" cy="3344389"/>
          </a:xfrm>
          <a:prstGeom prst="rect">
            <a:avLst/>
          </a:prstGeom>
          <a:noFill/>
          <a:ln>
            <a:noFill/>
          </a:ln>
        </p:spPr>
      </p:pic>
      <p:pic>
        <p:nvPicPr>
          <p:cNvPr id="320" name="Google Shape;320;p28"/>
          <p:cNvPicPr preferRelativeResize="0"/>
          <p:nvPr/>
        </p:nvPicPr>
        <p:blipFill rotWithShape="1">
          <a:blip r:embed="rId4">
            <a:alphaModFix/>
          </a:blip>
          <a:srcRect/>
          <a:stretch/>
        </p:blipFill>
        <p:spPr>
          <a:xfrm>
            <a:off x="435894" y="2197851"/>
            <a:ext cx="4057650" cy="3298198"/>
          </a:xfrm>
          <a:prstGeom prst="rect">
            <a:avLst/>
          </a:prstGeom>
          <a:noFill/>
          <a:ln>
            <a:noFill/>
          </a:ln>
        </p:spPr>
      </p:pic>
      <p:sp>
        <p:nvSpPr>
          <p:cNvPr id="321" name="Google Shape;321;p28"/>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416"/>
              <a:buNone/>
            </a:pPr>
            <a:r>
              <a:rPr lang="en-US" sz="4800" b="1">
                <a:solidFill>
                  <a:schemeClr val="dk1"/>
                </a:solidFill>
              </a:rPr>
              <a:t>Chapter 1 </a:t>
            </a:r>
            <a:endParaRPr sz="4800" b="1">
              <a:solidFill>
                <a:schemeClr val="dk1"/>
              </a:solidFill>
            </a:endParaRPr>
          </a:p>
          <a:p>
            <a:pPr marL="0" lvl="0" indent="0" algn="ctr" rtl="0">
              <a:lnSpc>
                <a:spcPct val="100000"/>
              </a:lnSpc>
              <a:spcBef>
                <a:spcPts val="1410"/>
              </a:spcBef>
              <a:spcAft>
                <a:spcPts val="0"/>
              </a:spcAft>
              <a:buSzPts val="4416"/>
              <a:buNone/>
            </a:pPr>
            <a:r>
              <a:rPr lang="en-US" sz="4800" b="1">
                <a:solidFill>
                  <a:schemeClr val="dk1"/>
                </a:solidFill>
              </a:rPr>
              <a:t>introduction</a:t>
            </a:r>
            <a:endParaRPr sz="4800" b="1">
              <a:solidFill>
                <a:schemeClr val="dk1"/>
              </a:solidFill>
            </a:endParaRPr>
          </a:p>
        </p:txBody>
      </p:sp>
      <p:sp>
        <p:nvSpPr>
          <p:cNvPr id="110" name="Google Shape;110;p2"/>
          <p:cNvSpPr txBox="1">
            <a:spLocks noGrp="1"/>
          </p:cNvSpPr>
          <p:nvPr>
            <p:ph type="sldNum" idx="12"/>
          </p:nvPr>
        </p:nvSpPr>
        <p:spPr>
          <a:xfrm>
            <a:off x="7918725" y="5956138"/>
            <a:ext cx="78938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6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9"/>
          <p:cNvSpPr txBox="1">
            <a:spLocks noGrp="1"/>
          </p:cNvSpPr>
          <p:nvPr>
            <p:ph type="body" idx="1"/>
          </p:nvPr>
        </p:nvSpPr>
        <p:spPr>
          <a:xfrm>
            <a:off x="298735" y="1209056"/>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Training, education</a:t>
            </a:r>
            <a:endParaRPr/>
          </a:p>
          <a:p>
            <a:pPr marL="472500" lvl="1" indent="-229500" algn="l" rtl="0">
              <a:lnSpc>
                <a:spcPct val="100000"/>
              </a:lnSpc>
              <a:spcBef>
                <a:spcPts val="770"/>
              </a:spcBef>
              <a:spcAft>
                <a:spcPts val="0"/>
              </a:spcAft>
              <a:buSzPts val="1472"/>
              <a:buChar char="◼"/>
            </a:pPr>
            <a:r>
              <a:rPr lang="en-US" sz="1600"/>
              <a:t>Creation of complete, anatomically detailed 3D representation of human bodies</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327" name="Google Shape;327;p2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MEDICAL APPLICATIONS</a:t>
            </a:r>
            <a:endParaRPr/>
          </a:p>
        </p:txBody>
      </p:sp>
      <p:pic>
        <p:nvPicPr>
          <p:cNvPr id="328" name="Google Shape;328;p29" descr="https://encrypted-tbn2.gstatic.com/images?q=tbn:ANd9GcQeKr1PRVpJaT3ibgnOwqCXfE269yf4ZYcojz33d9jTEEGCTqIo3w"/>
          <p:cNvPicPr preferRelativeResize="0"/>
          <p:nvPr/>
        </p:nvPicPr>
        <p:blipFill rotWithShape="1">
          <a:blip r:embed="rId3">
            <a:alphaModFix/>
          </a:blip>
          <a:srcRect/>
          <a:stretch/>
        </p:blipFill>
        <p:spPr>
          <a:xfrm>
            <a:off x="1017087" y="3731491"/>
            <a:ext cx="6464367" cy="2713575"/>
          </a:xfrm>
          <a:prstGeom prst="rect">
            <a:avLst/>
          </a:prstGeom>
          <a:noFill/>
          <a:ln>
            <a:noFill/>
          </a:ln>
        </p:spPr>
      </p:pic>
      <p:sp>
        <p:nvSpPr>
          <p:cNvPr id="329" name="Google Shape;329;p29"/>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ENGINEERING</a:t>
            </a:r>
            <a:endParaRPr/>
          </a:p>
        </p:txBody>
      </p:sp>
      <p:pic>
        <p:nvPicPr>
          <p:cNvPr id="335" name="Google Shape;335;p30"/>
          <p:cNvPicPr preferRelativeResize="0">
            <a:picLocks noGrp="1"/>
          </p:cNvPicPr>
          <p:nvPr>
            <p:ph type="body" idx="1"/>
          </p:nvPr>
        </p:nvPicPr>
        <p:blipFill rotWithShape="1">
          <a:blip r:embed="rId3">
            <a:alphaModFix/>
          </a:blip>
          <a:srcRect/>
          <a:stretch/>
        </p:blipFill>
        <p:spPr>
          <a:xfrm>
            <a:off x="5184879" y="2346119"/>
            <a:ext cx="3571875" cy="2343150"/>
          </a:xfrm>
          <a:prstGeom prst="rect">
            <a:avLst/>
          </a:prstGeom>
          <a:noFill/>
          <a:ln>
            <a:noFill/>
          </a:ln>
        </p:spPr>
      </p:pic>
      <p:pic>
        <p:nvPicPr>
          <p:cNvPr id="336" name="Google Shape;336;p30" descr="https://encrypted-tbn1.gstatic.com/images?q=tbn:ANd9GcRrRra7rKXu4k6sA8Sc3LNGgrahoo_peCf9R0Fr4nxB0LIwmpBN"/>
          <p:cNvPicPr preferRelativeResize="0"/>
          <p:nvPr/>
        </p:nvPicPr>
        <p:blipFill rotWithShape="1">
          <a:blip r:embed="rId4">
            <a:alphaModFix/>
          </a:blip>
          <a:srcRect/>
          <a:stretch/>
        </p:blipFill>
        <p:spPr>
          <a:xfrm>
            <a:off x="2773680" y="2381724"/>
            <a:ext cx="2235200" cy="2240004"/>
          </a:xfrm>
          <a:prstGeom prst="rect">
            <a:avLst/>
          </a:prstGeom>
          <a:noFill/>
          <a:ln>
            <a:noFill/>
          </a:ln>
        </p:spPr>
      </p:pic>
      <p:sp>
        <p:nvSpPr>
          <p:cNvPr id="337" name="Google Shape;337;p30"/>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pic>
        <p:nvPicPr>
          <p:cNvPr id="338" name="Google Shape;338;p30" descr="C:\Users\Dr-sameh\Desktop\GC\GC images\engineering.jpg"/>
          <p:cNvPicPr preferRelativeResize="0"/>
          <p:nvPr/>
        </p:nvPicPr>
        <p:blipFill rotWithShape="1">
          <a:blip r:embed="rId5">
            <a:alphaModFix/>
          </a:blip>
          <a:srcRect/>
          <a:stretch/>
        </p:blipFill>
        <p:spPr>
          <a:xfrm>
            <a:off x="0" y="2346119"/>
            <a:ext cx="2705100" cy="22234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Poster Design</a:t>
            </a:r>
            <a:endParaRPr/>
          </a:p>
          <a:p>
            <a:pPr marL="229500" lvl="0" indent="-229500" algn="l" rtl="0">
              <a:lnSpc>
                <a:spcPct val="100000"/>
              </a:lnSpc>
              <a:spcBef>
                <a:spcPts val="770"/>
              </a:spcBef>
              <a:spcAft>
                <a:spcPts val="0"/>
              </a:spcAft>
              <a:buSzPts val="1472"/>
              <a:buChar char="◼"/>
            </a:pPr>
            <a:r>
              <a:rPr lang="en-US" sz="1600"/>
              <a:t>Book Hard Cover Design</a:t>
            </a:r>
            <a:endParaRPr/>
          </a:p>
          <a:p>
            <a:pPr marL="229500" lvl="0" indent="-229500" algn="l" rtl="0">
              <a:lnSpc>
                <a:spcPct val="100000"/>
              </a:lnSpc>
              <a:spcBef>
                <a:spcPts val="770"/>
              </a:spcBef>
              <a:spcAft>
                <a:spcPts val="0"/>
              </a:spcAft>
              <a:buSzPts val="1472"/>
              <a:buChar char="◼"/>
            </a:pPr>
            <a:r>
              <a:rPr lang="en-US" sz="1600"/>
              <a:t>3d Product Box Design</a:t>
            </a:r>
            <a:endParaRPr sz="1600"/>
          </a:p>
        </p:txBody>
      </p:sp>
      <p:sp>
        <p:nvSpPr>
          <p:cNvPr id="344" name="Google Shape;344;p32"/>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45" name="Google Shape;345;p3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COMPUTER ART</a:t>
            </a:r>
            <a:endParaRPr/>
          </a:p>
        </p:txBody>
      </p:sp>
      <p:pic>
        <p:nvPicPr>
          <p:cNvPr id="346" name="Google Shape;346;p32"/>
          <p:cNvPicPr preferRelativeResize="0"/>
          <p:nvPr/>
        </p:nvPicPr>
        <p:blipFill rotWithShape="1">
          <a:blip r:embed="rId3">
            <a:alphaModFix/>
          </a:blip>
          <a:srcRect/>
          <a:stretch/>
        </p:blipFill>
        <p:spPr>
          <a:xfrm>
            <a:off x="3924808" y="3140202"/>
            <a:ext cx="3376295" cy="22275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The </a:t>
            </a:r>
            <a:r>
              <a:rPr lang="en-US" sz="1600" b="1"/>
              <a:t>image</a:t>
            </a:r>
            <a:r>
              <a:rPr lang="en-US" sz="1600"/>
              <a:t> is an array—the raster—of picture elements, or </a:t>
            </a:r>
            <a:r>
              <a:rPr lang="en-US" sz="1600" b="1"/>
              <a:t>pixels</a:t>
            </a:r>
            <a:r>
              <a:rPr lang="en-US" sz="1600"/>
              <a:t>, produced by the graphics system.	</a:t>
            </a:r>
            <a:endParaRPr/>
          </a:p>
          <a:p>
            <a:pPr marL="229500" lvl="0" indent="-229500" algn="l" rtl="0">
              <a:lnSpc>
                <a:spcPct val="100000"/>
              </a:lnSpc>
              <a:spcBef>
                <a:spcPts val="770"/>
              </a:spcBef>
              <a:spcAft>
                <a:spcPts val="0"/>
              </a:spcAft>
              <a:buSzPts val="1472"/>
              <a:buChar char="◼"/>
            </a:pPr>
            <a:r>
              <a:rPr lang="en-US" sz="1600" b="1"/>
              <a:t>Resolution</a:t>
            </a:r>
            <a:r>
              <a:rPr lang="en-US" sz="1600"/>
              <a:t>—the number of pixels in the horizontal direction times the number of pixels in the vertical direction in an image.</a:t>
            </a:r>
            <a:endParaRPr sz="1600"/>
          </a:p>
          <a:p>
            <a:pPr marL="229500" lvl="0" indent="-229500" algn="l" rtl="0">
              <a:lnSpc>
                <a:spcPct val="100000"/>
              </a:lnSpc>
              <a:spcBef>
                <a:spcPts val="770"/>
              </a:spcBef>
              <a:spcAft>
                <a:spcPts val="0"/>
              </a:spcAft>
              <a:buSzPts val="1472"/>
              <a:buChar char="◼"/>
            </a:pPr>
            <a:r>
              <a:rPr lang="en-US" sz="1600"/>
              <a:t>The </a:t>
            </a:r>
            <a:r>
              <a:rPr lang="en-US" sz="1600" b="1"/>
              <a:t>depth</a:t>
            </a:r>
            <a:r>
              <a:rPr lang="en-US" sz="1600"/>
              <a:t>, or </a:t>
            </a:r>
            <a:r>
              <a:rPr lang="en-US" sz="1600" b="1"/>
              <a:t>precision</a:t>
            </a:r>
            <a:r>
              <a:rPr lang="en-US" sz="1600"/>
              <a:t>, is the number of bits that are used for each pixel, determines properties such as how many colors can be represented on a given system. </a:t>
            </a:r>
            <a:endParaRPr/>
          </a:p>
          <a:p>
            <a:pPr marL="229500" lvl="0" indent="-150633" algn="l" rtl="0">
              <a:lnSpc>
                <a:spcPct val="100000"/>
              </a:lnSpc>
              <a:spcBef>
                <a:spcPts val="720"/>
              </a:spcBef>
              <a:spcAft>
                <a:spcPts val="0"/>
              </a:spcAft>
              <a:buSzPts val="1242"/>
              <a:buNone/>
            </a:pPr>
            <a:endParaRPr/>
          </a:p>
        </p:txBody>
      </p:sp>
      <p:sp>
        <p:nvSpPr>
          <p:cNvPr id="352" name="Google Shape;352;p33"/>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53" name="Google Shape;353;p3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PIXELS AND IMAGES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4"/>
          <p:cNvPicPr preferRelativeResize="0">
            <a:picLocks noGrp="1"/>
          </p:cNvPicPr>
          <p:nvPr>
            <p:ph type="body" idx="1"/>
          </p:nvPr>
        </p:nvPicPr>
        <p:blipFill rotWithShape="1">
          <a:blip r:embed="rId3">
            <a:alphaModFix/>
          </a:blip>
          <a:srcRect/>
          <a:stretch/>
        </p:blipFill>
        <p:spPr>
          <a:xfrm>
            <a:off x="571500" y="2676525"/>
            <a:ext cx="8001000" cy="2133600"/>
          </a:xfrm>
          <a:prstGeom prst="rect">
            <a:avLst/>
          </a:prstGeom>
          <a:noFill/>
          <a:ln>
            <a:noFill/>
          </a:ln>
        </p:spPr>
      </p:pic>
      <p:sp>
        <p:nvSpPr>
          <p:cNvPr id="359" name="Google Shape;359;p34"/>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60" name="Google Shape;360;p3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PIXELS AND IMAGES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5"/>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The more pixels, the more information is visible without scrolling.</a:t>
            </a:r>
            <a:endParaRPr/>
          </a:p>
          <a:p>
            <a:pPr marL="229500" lvl="0" indent="-229500" algn="l" rtl="0">
              <a:lnSpc>
                <a:spcPct val="100000"/>
              </a:lnSpc>
              <a:spcBef>
                <a:spcPts val="770"/>
              </a:spcBef>
              <a:spcAft>
                <a:spcPts val="0"/>
              </a:spcAft>
              <a:buSzPts val="1472"/>
              <a:buChar char="◼"/>
            </a:pPr>
            <a:r>
              <a:rPr lang="en-US" sz="1600"/>
              <a:t> It is usually quoted as </a:t>
            </a:r>
            <a:r>
              <a:rPr lang="en-US" sz="1600" b="1"/>
              <a:t>width × height</a:t>
            </a:r>
            <a:r>
              <a:rPr lang="en-US" sz="1600"/>
              <a:t>, with the units in pixels:</a:t>
            </a:r>
            <a:endParaRPr/>
          </a:p>
          <a:p>
            <a:pPr marL="229500" lvl="0" indent="-229500" algn="l" rtl="0">
              <a:lnSpc>
                <a:spcPct val="100000"/>
              </a:lnSpc>
              <a:spcBef>
                <a:spcPts val="770"/>
              </a:spcBef>
              <a:spcAft>
                <a:spcPts val="0"/>
              </a:spcAft>
              <a:buSzPts val="1472"/>
              <a:buChar char="◼"/>
            </a:pPr>
            <a:r>
              <a:rPr lang="en-US" sz="1600" b="1"/>
              <a:t>Example</a:t>
            </a:r>
            <a:r>
              <a:rPr lang="en-US" sz="1600"/>
              <a:t>:</a:t>
            </a:r>
            <a:endParaRPr/>
          </a:p>
          <a:p>
            <a:pPr marL="472500" lvl="1" indent="-229500" algn="l" rtl="0">
              <a:lnSpc>
                <a:spcPct val="100000"/>
              </a:lnSpc>
              <a:spcBef>
                <a:spcPts val="770"/>
              </a:spcBef>
              <a:spcAft>
                <a:spcPts val="0"/>
              </a:spcAft>
              <a:buSzPts val="1472"/>
              <a:buChar char="◼"/>
            </a:pPr>
            <a:r>
              <a:rPr lang="en-US" sz="1600">
                <a:solidFill>
                  <a:srgbClr val="C00000"/>
                </a:solidFill>
              </a:rPr>
              <a:t>"1024 × 768</a:t>
            </a:r>
            <a:r>
              <a:rPr lang="en-US" sz="1600"/>
              <a:t>" means the width is 1024 pixels and the height is 768 pixels</a:t>
            </a:r>
            <a:endParaRPr/>
          </a:p>
          <a:p>
            <a:pPr marL="472500" lvl="1" indent="-229500" algn="l" rtl="0">
              <a:lnSpc>
                <a:spcPct val="100000"/>
              </a:lnSpc>
              <a:spcBef>
                <a:spcPts val="770"/>
              </a:spcBef>
              <a:spcAft>
                <a:spcPts val="0"/>
              </a:spcAft>
              <a:buSzPts val="1472"/>
              <a:buChar char="◼"/>
            </a:pPr>
            <a:r>
              <a:rPr lang="en-US" sz="1600"/>
              <a:t>VGA         </a:t>
            </a:r>
            <a:r>
              <a:rPr lang="en-US" sz="1600">
                <a:solidFill>
                  <a:srgbClr val="008000"/>
                </a:solidFill>
              </a:rPr>
              <a:t>640   480</a:t>
            </a:r>
            <a:r>
              <a:rPr lang="en-US" sz="1600"/>
              <a:t>   </a:t>
            </a:r>
            <a:endParaRPr/>
          </a:p>
          <a:p>
            <a:pPr marL="472500" lvl="1" indent="-229500" algn="l" rtl="0">
              <a:lnSpc>
                <a:spcPct val="100000"/>
              </a:lnSpc>
              <a:spcBef>
                <a:spcPts val="770"/>
              </a:spcBef>
              <a:spcAft>
                <a:spcPts val="0"/>
              </a:spcAft>
              <a:buSzPts val="1472"/>
              <a:buChar char="◼"/>
            </a:pPr>
            <a:r>
              <a:rPr lang="en-US" sz="1600"/>
              <a:t>SVGA      </a:t>
            </a:r>
            <a:r>
              <a:rPr lang="en-US" sz="1600">
                <a:solidFill>
                  <a:srgbClr val="008000"/>
                </a:solidFill>
              </a:rPr>
              <a:t>800    600</a:t>
            </a:r>
            <a:r>
              <a:rPr lang="en-US" sz="1600"/>
              <a:t>  </a:t>
            </a:r>
            <a:endParaRPr/>
          </a:p>
          <a:p>
            <a:pPr marL="229500" lvl="0" indent="-229500" algn="l" rtl="0">
              <a:lnSpc>
                <a:spcPct val="100000"/>
              </a:lnSpc>
              <a:spcBef>
                <a:spcPts val="770"/>
              </a:spcBef>
              <a:spcAft>
                <a:spcPts val="0"/>
              </a:spcAft>
              <a:buSzPts val="1472"/>
              <a:buChar char="◼"/>
            </a:pPr>
            <a:r>
              <a:rPr lang="en-US" sz="1600" b="1"/>
              <a:t>Aspect ratio: is the ratio of image’s width to its height.</a:t>
            </a:r>
            <a:endParaRPr/>
          </a:p>
          <a:p>
            <a:pPr marL="229500" lvl="0" indent="-229500" algn="l" rtl="0">
              <a:lnSpc>
                <a:spcPct val="100000"/>
              </a:lnSpc>
              <a:spcBef>
                <a:spcPts val="770"/>
              </a:spcBef>
              <a:spcAft>
                <a:spcPts val="0"/>
              </a:spcAft>
              <a:buSzPts val="1472"/>
              <a:buChar char="◼"/>
            </a:pPr>
            <a:r>
              <a:rPr lang="en-US" sz="1600">
                <a:solidFill>
                  <a:srgbClr val="C00000"/>
                </a:solidFill>
              </a:rPr>
              <a:t>Frame aspect ratio = Width/ Height</a:t>
            </a:r>
            <a:endParaRPr/>
          </a:p>
          <a:p>
            <a:pPr marL="472500" lvl="1" indent="-229500" algn="l" rtl="0">
              <a:lnSpc>
                <a:spcPct val="100000"/>
              </a:lnSpc>
              <a:spcBef>
                <a:spcPts val="770"/>
              </a:spcBef>
              <a:spcAft>
                <a:spcPts val="0"/>
              </a:spcAft>
              <a:buSzPts val="1472"/>
              <a:buChar char="◼"/>
            </a:pPr>
            <a:r>
              <a:rPr lang="en-US" sz="1600"/>
              <a:t>TV           4 : 3    </a:t>
            </a:r>
            <a:endParaRPr/>
          </a:p>
          <a:p>
            <a:pPr marL="472500" lvl="1" indent="-229500" algn="l" rtl="0">
              <a:lnSpc>
                <a:spcPct val="100000"/>
              </a:lnSpc>
              <a:spcBef>
                <a:spcPts val="770"/>
              </a:spcBef>
              <a:spcAft>
                <a:spcPts val="0"/>
              </a:spcAft>
              <a:buSzPts val="1472"/>
              <a:buChar char="◼"/>
            </a:pPr>
            <a:r>
              <a:rPr lang="en-US" sz="1600"/>
              <a:t>HDTV     16 : 9</a:t>
            </a:r>
            <a:endParaRPr/>
          </a:p>
        </p:txBody>
      </p:sp>
      <p:sp>
        <p:nvSpPr>
          <p:cNvPr id="366" name="Google Shape;366;p3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SCREEN ”RESOLUTION”</a:t>
            </a:r>
            <a:endParaRPr/>
          </a:p>
        </p:txBody>
      </p:sp>
      <p:sp>
        <p:nvSpPr>
          <p:cNvPr id="367" name="Google Shape;367;p35"/>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6"/>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73" name="Google Shape;373;p3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2D CARTESIAN COORDINATE SYSTEM</a:t>
            </a:r>
            <a:endParaRPr/>
          </a:p>
        </p:txBody>
      </p:sp>
      <p:pic>
        <p:nvPicPr>
          <p:cNvPr id="374" name="Google Shape;374;p36"/>
          <p:cNvPicPr preferRelativeResize="0">
            <a:picLocks noGrp="1"/>
          </p:cNvPicPr>
          <p:nvPr>
            <p:ph type="body" idx="1"/>
          </p:nvPr>
        </p:nvPicPr>
        <p:blipFill rotWithShape="1">
          <a:blip r:embed="rId3">
            <a:alphaModFix/>
          </a:blip>
          <a:srcRect/>
          <a:stretch/>
        </p:blipFill>
        <p:spPr>
          <a:xfrm>
            <a:off x="1662545" y="1943100"/>
            <a:ext cx="5902037" cy="3600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80" name="Google Shape;380;p3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LOCATE A POINT USING 2D CARTESIAN</a:t>
            </a:r>
            <a:endParaRPr/>
          </a:p>
        </p:txBody>
      </p:sp>
      <p:pic>
        <p:nvPicPr>
          <p:cNvPr id="381" name="Google Shape;381;p37"/>
          <p:cNvPicPr preferRelativeResize="0">
            <a:picLocks noGrp="1"/>
          </p:cNvPicPr>
          <p:nvPr>
            <p:ph type="body" idx="1"/>
          </p:nvPr>
        </p:nvPicPr>
        <p:blipFill rotWithShape="1">
          <a:blip r:embed="rId3">
            <a:alphaModFix/>
          </a:blip>
          <a:srcRect/>
          <a:stretch/>
        </p:blipFill>
        <p:spPr>
          <a:xfrm>
            <a:off x="2947988" y="2257425"/>
            <a:ext cx="3248025" cy="2971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8"/>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87" name="Google Shape;387;p38"/>
          <p:cNvSpPr txBox="1">
            <a:spLocks noGrp="1"/>
          </p:cNvSpPr>
          <p:nvPr>
            <p:ph type="title"/>
          </p:nvPr>
        </p:nvSpPr>
        <p:spPr>
          <a:xfrm>
            <a:off x="457200" y="1371600"/>
            <a:ext cx="8686800" cy="457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EXAMPLE POINTS LABELED WITH 2D CARTESIAN COORDINATES</a:t>
            </a:r>
            <a:endParaRPr/>
          </a:p>
        </p:txBody>
      </p:sp>
      <p:pic>
        <p:nvPicPr>
          <p:cNvPr id="388" name="Google Shape;388;p38"/>
          <p:cNvPicPr preferRelativeResize="0">
            <a:picLocks noGrp="1"/>
          </p:cNvPicPr>
          <p:nvPr>
            <p:ph type="body" idx="1"/>
          </p:nvPr>
        </p:nvPicPr>
        <p:blipFill rotWithShape="1">
          <a:blip r:embed="rId3">
            <a:alphaModFix/>
          </a:blip>
          <a:srcRect/>
          <a:stretch/>
        </p:blipFill>
        <p:spPr>
          <a:xfrm>
            <a:off x="1674422" y="1943100"/>
            <a:ext cx="4859787" cy="3600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394" name="Google Shape;394;p3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3D CARTESIAN COORDINATE SYSTEM </a:t>
            </a:r>
            <a:endParaRPr/>
          </a:p>
        </p:txBody>
      </p:sp>
      <p:pic>
        <p:nvPicPr>
          <p:cNvPr id="395" name="Google Shape;395;p39"/>
          <p:cNvPicPr preferRelativeResize="0">
            <a:picLocks noGrp="1"/>
          </p:cNvPicPr>
          <p:nvPr>
            <p:ph type="body" idx="1"/>
          </p:nvPr>
        </p:nvPicPr>
        <p:blipFill rotWithShape="1">
          <a:blip r:embed="rId3">
            <a:alphaModFix/>
          </a:blip>
          <a:srcRect/>
          <a:stretch/>
        </p:blipFill>
        <p:spPr>
          <a:xfrm>
            <a:off x="1341913" y="1943100"/>
            <a:ext cx="5173889" cy="360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Better information presentation</a:t>
            </a:r>
            <a:endParaRPr/>
          </a:p>
          <a:p>
            <a:pPr marL="229500" lvl="0" indent="-229500" algn="l" rtl="0">
              <a:lnSpc>
                <a:spcPct val="100000"/>
              </a:lnSpc>
              <a:spcBef>
                <a:spcPts val="770"/>
              </a:spcBef>
              <a:spcAft>
                <a:spcPts val="0"/>
              </a:spcAft>
              <a:buSzPts val="1472"/>
              <a:buChar char="◼"/>
            </a:pPr>
            <a:r>
              <a:rPr lang="en-US" sz="1600"/>
              <a:t>Job in computer graphics (games, movies, etc)</a:t>
            </a:r>
            <a:endParaRPr/>
          </a:p>
          <a:p>
            <a:pPr marL="229500" lvl="0" indent="-229500" algn="l" rtl="0">
              <a:lnSpc>
                <a:spcPct val="100000"/>
              </a:lnSpc>
              <a:spcBef>
                <a:spcPts val="770"/>
              </a:spcBef>
              <a:spcAft>
                <a:spcPts val="0"/>
              </a:spcAft>
              <a:buSzPts val="1472"/>
              <a:buChar char="◼"/>
            </a:pPr>
            <a:r>
              <a:rPr lang="en-US" sz="1600"/>
              <a:t>New medium for artistic expression</a:t>
            </a:r>
            <a:endParaRPr/>
          </a:p>
          <a:p>
            <a:pPr marL="229500" lvl="0" indent="-229500" algn="l" rtl="0">
              <a:lnSpc>
                <a:spcPct val="100000"/>
              </a:lnSpc>
              <a:spcBef>
                <a:spcPts val="770"/>
              </a:spcBef>
              <a:spcAft>
                <a:spcPts val="0"/>
              </a:spcAft>
              <a:buSzPts val="1472"/>
              <a:buChar char="◼"/>
            </a:pPr>
            <a:r>
              <a:rPr lang="en-US" sz="1600"/>
              <a:t>Communicate ideas better</a:t>
            </a:r>
            <a:endParaRPr/>
          </a:p>
          <a:p>
            <a:pPr marL="229500" lvl="0" indent="-229500" algn="l" rtl="0">
              <a:lnSpc>
                <a:spcPct val="100000"/>
              </a:lnSpc>
              <a:spcBef>
                <a:spcPts val="770"/>
              </a:spcBef>
              <a:spcAft>
                <a:spcPts val="0"/>
              </a:spcAft>
              <a:buSzPts val="1472"/>
              <a:buChar char="◼"/>
            </a:pPr>
            <a:r>
              <a:rPr lang="en-US" sz="1600"/>
              <a:t>Get a grade??</a:t>
            </a:r>
            <a:endParaRPr/>
          </a:p>
          <a:p>
            <a:pPr marL="229500" lvl="0" indent="-136027" algn="l" rtl="0">
              <a:lnSpc>
                <a:spcPct val="100000"/>
              </a:lnSpc>
              <a:spcBef>
                <a:spcPts val="770"/>
              </a:spcBef>
              <a:spcAft>
                <a:spcPts val="0"/>
              </a:spcAft>
              <a:buSzPts val="1472"/>
              <a:buNone/>
            </a:pPr>
            <a:endParaRPr sz="1600"/>
          </a:p>
          <a:p>
            <a:pPr marL="229500" lvl="0" indent="-136027" algn="l" rtl="0">
              <a:lnSpc>
                <a:spcPct val="100000"/>
              </a:lnSpc>
              <a:spcBef>
                <a:spcPts val="770"/>
              </a:spcBef>
              <a:spcAft>
                <a:spcPts val="0"/>
              </a:spcAft>
              <a:buSzPts val="1472"/>
              <a:buNone/>
            </a:pPr>
            <a:endParaRPr sz="1600"/>
          </a:p>
          <a:p>
            <a:pPr marL="229500" lvl="0" indent="-136027" algn="l" rtl="0">
              <a:lnSpc>
                <a:spcPct val="100000"/>
              </a:lnSpc>
              <a:spcBef>
                <a:spcPts val="770"/>
              </a:spcBef>
              <a:spcAft>
                <a:spcPts val="0"/>
              </a:spcAft>
              <a:buSzPts val="1472"/>
              <a:buNone/>
            </a:pPr>
            <a:endParaRPr sz="1600"/>
          </a:p>
          <a:p>
            <a:pPr marL="229500" lvl="0" indent="-136027" algn="l" rtl="0">
              <a:lnSpc>
                <a:spcPct val="100000"/>
              </a:lnSpc>
              <a:spcBef>
                <a:spcPts val="770"/>
              </a:spcBef>
              <a:spcAft>
                <a:spcPts val="0"/>
              </a:spcAft>
              <a:buSzPts val="1472"/>
              <a:buNone/>
            </a:pPr>
            <a:endParaRPr sz="1600"/>
          </a:p>
          <a:p>
            <a:pPr marL="229500" lvl="0" indent="-150633" algn="l" rtl="0">
              <a:lnSpc>
                <a:spcPct val="100000"/>
              </a:lnSpc>
              <a:spcBef>
                <a:spcPts val="720"/>
              </a:spcBef>
              <a:spcAft>
                <a:spcPts val="0"/>
              </a:spcAft>
              <a:buSzPts val="1242"/>
              <a:buNone/>
            </a:pPr>
            <a:endParaRPr/>
          </a:p>
        </p:txBody>
      </p:sp>
      <p:sp>
        <p:nvSpPr>
          <p:cNvPr id="116" name="Google Shape;116;p3"/>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17" name="Google Shape;117;p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REASONS TO STUDY CG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401" name="Google Shape;401;p4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endParaRPr/>
          </a:p>
        </p:txBody>
      </p:sp>
      <p:pic>
        <p:nvPicPr>
          <p:cNvPr id="402" name="Google Shape;402;p40"/>
          <p:cNvPicPr preferRelativeResize="0">
            <a:picLocks noGrp="1"/>
          </p:cNvPicPr>
          <p:nvPr>
            <p:ph type="body" idx="1"/>
          </p:nvPr>
        </p:nvPicPr>
        <p:blipFill rotWithShape="1">
          <a:blip r:embed="rId3">
            <a:alphaModFix/>
          </a:blip>
          <a:srcRect/>
          <a:stretch/>
        </p:blipFill>
        <p:spPr>
          <a:xfrm>
            <a:off x="2623075" y="1943100"/>
            <a:ext cx="3897851" cy="3600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150633" algn="l" rtl="0">
              <a:lnSpc>
                <a:spcPct val="100000"/>
              </a:lnSpc>
              <a:spcBef>
                <a:spcPts val="0"/>
              </a:spcBef>
              <a:spcAft>
                <a:spcPts val="0"/>
              </a:spcAft>
              <a:buSzPts val="1242"/>
              <a:buNone/>
            </a:pPr>
            <a:endParaRPr/>
          </a:p>
        </p:txBody>
      </p:sp>
      <p:sp>
        <p:nvSpPr>
          <p:cNvPr id="408" name="Google Shape;408;p41"/>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409" name="Google Shape;409;p4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SCREEN COORDINATE</a:t>
            </a:r>
            <a:endParaRPr/>
          </a:p>
        </p:txBody>
      </p:sp>
      <p:pic>
        <p:nvPicPr>
          <p:cNvPr id="410" name="Google Shape;410;p41"/>
          <p:cNvPicPr preferRelativeResize="0"/>
          <p:nvPr/>
        </p:nvPicPr>
        <p:blipFill rotWithShape="1">
          <a:blip r:embed="rId3">
            <a:alphaModFix/>
          </a:blip>
          <a:srcRect/>
          <a:stretch/>
        </p:blipFill>
        <p:spPr>
          <a:xfrm>
            <a:off x="930117" y="2094208"/>
            <a:ext cx="3200400" cy="3225165"/>
          </a:xfrm>
          <a:prstGeom prst="rect">
            <a:avLst/>
          </a:prstGeom>
          <a:noFill/>
          <a:ln>
            <a:noFill/>
          </a:ln>
        </p:spPr>
      </p:pic>
      <p:grpSp>
        <p:nvGrpSpPr>
          <p:cNvPr id="411" name="Google Shape;411;p41"/>
          <p:cNvGrpSpPr/>
          <p:nvPr/>
        </p:nvGrpSpPr>
        <p:grpSpPr>
          <a:xfrm rot="5400000">
            <a:off x="4895541" y="111902"/>
            <a:ext cx="3632173" cy="7434543"/>
            <a:chOff x="26" y="-230"/>
            <a:chExt cx="3041" cy="5187"/>
          </a:xfrm>
        </p:grpSpPr>
        <p:grpSp>
          <p:nvGrpSpPr>
            <p:cNvPr id="412" name="Google Shape;412;p41"/>
            <p:cNvGrpSpPr/>
            <p:nvPr/>
          </p:nvGrpSpPr>
          <p:grpSpPr>
            <a:xfrm>
              <a:off x="383" y="-230"/>
              <a:ext cx="2597" cy="5187"/>
              <a:chOff x="623" y="-236"/>
              <a:chExt cx="2597" cy="5187"/>
            </a:xfrm>
          </p:grpSpPr>
          <p:cxnSp>
            <p:nvCxnSpPr>
              <p:cNvPr id="413" name="Google Shape;413;p41"/>
              <p:cNvCxnSpPr/>
              <p:nvPr/>
            </p:nvCxnSpPr>
            <p:spPr>
              <a:xfrm rot="10800000">
                <a:off x="962"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4" name="Google Shape;414;p41"/>
              <p:cNvCxnSpPr/>
              <p:nvPr/>
            </p:nvCxnSpPr>
            <p:spPr>
              <a:xfrm rot="10800000">
                <a:off x="1203"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5" name="Google Shape;415;p41"/>
              <p:cNvCxnSpPr/>
              <p:nvPr/>
            </p:nvCxnSpPr>
            <p:spPr>
              <a:xfrm rot="10800000">
                <a:off x="1454"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6" name="Google Shape;416;p41"/>
              <p:cNvCxnSpPr/>
              <p:nvPr/>
            </p:nvCxnSpPr>
            <p:spPr>
              <a:xfrm rot="10800000">
                <a:off x="1685"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7" name="Google Shape;417;p41"/>
              <p:cNvCxnSpPr/>
              <p:nvPr/>
            </p:nvCxnSpPr>
            <p:spPr>
              <a:xfrm rot="10800000">
                <a:off x="1936"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8" name="Google Shape;418;p41"/>
              <p:cNvCxnSpPr/>
              <p:nvPr/>
            </p:nvCxnSpPr>
            <p:spPr>
              <a:xfrm rot="10800000">
                <a:off x="2177"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19" name="Google Shape;419;p41"/>
              <p:cNvCxnSpPr/>
              <p:nvPr/>
            </p:nvCxnSpPr>
            <p:spPr>
              <a:xfrm rot="10800000">
                <a:off x="2418"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41"/>
              <p:cNvCxnSpPr/>
              <p:nvPr/>
            </p:nvCxnSpPr>
            <p:spPr>
              <a:xfrm rot="10800000">
                <a:off x="2649"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41"/>
              <p:cNvCxnSpPr/>
              <p:nvPr/>
            </p:nvCxnSpPr>
            <p:spPr>
              <a:xfrm rot="10800000">
                <a:off x="724"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41"/>
              <p:cNvCxnSpPr/>
              <p:nvPr/>
            </p:nvCxnSpPr>
            <p:spPr>
              <a:xfrm rot="10800000">
                <a:off x="2885"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41"/>
              <p:cNvCxnSpPr/>
              <p:nvPr/>
            </p:nvCxnSpPr>
            <p:spPr>
              <a:xfrm rot="10800000">
                <a:off x="3119" y="945"/>
                <a:ext cx="0" cy="2799"/>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41"/>
              <p:cNvCxnSpPr/>
              <p:nvPr/>
            </p:nvCxnSpPr>
            <p:spPr>
              <a:xfrm rot="10800000">
                <a:off x="1938" y="-236"/>
                <a:ext cx="0" cy="2777"/>
              </a:xfrm>
              <a:prstGeom prst="straightConnector1">
                <a:avLst/>
              </a:prstGeom>
              <a:noFill/>
              <a:ln w="12700" cap="flat" cmpd="sng">
                <a:solidFill>
                  <a:schemeClr val="dk1"/>
                </a:solidFill>
                <a:prstDash val="solid"/>
                <a:round/>
                <a:headEnd type="none" w="sm" len="sm"/>
                <a:tailEnd type="none" w="sm" len="sm"/>
              </a:ln>
            </p:spPr>
          </p:cxnSp>
          <p:cxnSp>
            <p:nvCxnSpPr>
              <p:cNvPr id="425" name="Google Shape;425;p41"/>
              <p:cNvCxnSpPr/>
              <p:nvPr/>
            </p:nvCxnSpPr>
            <p:spPr>
              <a:xfrm rot="10800000">
                <a:off x="1938" y="7"/>
                <a:ext cx="0" cy="2777"/>
              </a:xfrm>
              <a:prstGeom prst="straightConnector1">
                <a:avLst/>
              </a:prstGeom>
              <a:noFill/>
              <a:ln w="12700" cap="flat" cmpd="sng">
                <a:solidFill>
                  <a:schemeClr val="dk1"/>
                </a:solidFill>
                <a:prstDash val="solid"/>
                <a:round/>
                <a:headEnd type="none" w="sm" len="sm"/>
                <a:tailEnd type="none" w="sm" len="sm"/>
              </a:ln>
            </p:spPr>
          </p:cxnSp>
          <p:cxnSp>
            <p:nvCxnSpPr>
              <p:cNvPr id="426" name="Google Shape;426;p41"/>
              <p:cNvCxnSpPr/>
              <p:nvPr/>
            </p:nvCxnSpPr>
            <p:spPr>
              <a:xfrm rot="10800000">
                <a:off x="1938" y="249"/>
                <a:ext cx="0" cy="2777"/>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41"/>
              <p:cNvCxnSpPr/>
              <p:nvPr/>
            </p:nvCxnSpPr>
            <p:spPr>
              <a:xfrm rot="10800000">
                <a:off x="1938" y="488"/>
                <a:ext cx="0" cy="2777"/>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41"/>
              <p:cNvCxnSpPr/>
              <p:nvPr/>
            </p:nvCxnSpPr>
            <p:spPr>
              <a:xfrm rot="10800000">
                <a:off x="1938" y="730"/>
                <a:ext cx="0" cy="2777"/>
              </a:xfrm>
              <a:prstGeom prst="straightConnector1">
                <a:avLst/>
              </a:prstGeom>
              <a:noFill/>
              <a:ln w="12700" cap="flat" cmpd="sng">
                <a:solidFill>
                  <a:schemeClr val="dk1"/>
                </a:solidFill>
                <a:prstDash val="solid"/>
                <a:round/>
                <a:headEnd type="none" w="sm" len="sm"/>
                <a:tailEnd type="none" w="sm" len="sm"/>
              </a:ln>
            </p:spPr>
          </p:cxnSp>
          <p:cxnSp>
            <p:nvCxnSpPr>
              <p:cNvPr id="429" name="Google Shape;429;p41"/>
              <p:cNvCxnSpPr/>
              <p:nvPr/>
            </p:nvCxnSpPr>
            <p:spPr>
              <a:xfrm rot="10800000">
                <a:off x="1938" y="969"/>
                <a:ext cx="0" cy="2777"/>
              </a:xfrm>
              <a:prstGeom prst="straightConnector1">
                <a:avLst/>
              </a:prstGeom>
              <a:noFill/>
              <a:ln w="12700" cap="flat" cmpd="sng">
                <a:solidFill>
                  <a:schemeClr val="dk1"/>
                </a:solidFill>
                <a:prstDash val="solid"/>
                <a:round/>
                <a:headEnd type="none" w="sm" len="sm"/>
                <a:tailEnd type="none" w="sm" len="sm"/>
              </a:ln>
            </p:spPr>
          </p:cxnSp>
          <p:cxnSp>
            <p:nvCxnSpPr>
              <p:cNvPr id="430" name="Google Shape;430;p41"/>
              <p:cNvCxnSpPr/>
              <p:nvPr/>
            </p:nvCxnSpPr>
            <p:spPr>
              <a:xfrm rot="10800000">
                <a:off x="1938" y="1211"/>
                <a:ext cx="0" cy="2777"/>
              </a:xfrm>
              <a:prstGeom prst="straightConnector1">
                <a:avLst/>
              </a:prstGeom>
              <a:noFill/>
              <a:ln w="12700" cap="flat" cmpd="sng">
                <a:solidFill>
                  <a:schemeClr val="dk1"/>
                </a:solidFill>
                <a:prstDash val="solid"/>
                <a:round/>
                <a:headEnd type="none" w="sm" len="sm"/>
                <a:tailEnd type="none" w="sm" len="sm"/>
              </a:ln>
            </p:spPr>
          </p:cxnSp>
          <p:cxnSp>
            <p:nvCxnSpPr>
              <p:cNvPr id="431" name="Google Shape;431;p41"/>
              <p:cNvCxnSpPr/>
              <p:nvPr/>
            </p:nvCxnSpPr>
            <p:spPr>
              <a:xfrm rot="10800000">
                <a:off x="1938" y="1450"/>
                <a:ext cx="0" cy="2777"/>
              </a:xfrm>
              <a:prstGeom prst="straightConnector1">
                <a:avLst/>
              </a:prstGeom>
              <a:noFill/>
              <a:ln w="12700" cap="flat" cmpd="sng">
                <a:solidFill>
                  <a:schemeClr val="dk1"/>
                </a:solidFill>
                <a:prstDash val="solid"/>
                <a:round/>
                <a:headEnd type="none" w="sm" len="sm"/>
                <a:tailEnd type="none" w="sm" len="sm"/>
              </a:ln>
            </p:spPr>
          </p:cxnSp>
          <p:sp>
            <p:nvSpPr>
              <p:cNvPr id="432" name="Google Shape;432;p41"/>
              <p:cNvSpPr/>
              <p:nvPr/>
            </p:nvSpPr>
            <p:spPr>
              <a:xfrm>
                <a:off x="1102"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3" name="Google Shape;433;p41"/>
              <p:cNvSpPr/>
              <p:nvPr/>
            </p:nvSpPr>
            <p:spPr>
              <a:xfrm>
                <a:off x="1353"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4" name="Google Shape;434;p41"/>
              <p:cNvSpPr/>
              <p:nvPr/>
            </p:nvSpPr>
            <p:spPr>
              <a:xfrm>
                <a:off x="2548" y="225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5" name="Google Shape;435;p41"/>
              <p:cNvSpPr/>
              <p:nvPr/>
            </p:nvSpPr>
            <p:spPr>
              <a:xfrm>
                <a:off x="861"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6" name="Google Shape;436;p41"/>
              <p:cNvSpPr/>
              <p:nvPr/>
            </p:nvSpPr>
            <p:spPr>
              <a:xfrm>
                <a:off x="1584"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7" name="Google Shape;437;p41"/>
              <p:cNvSpPr/>
              <p:nvPr/>
            </p:nvSpPr>
            <p:spPr>
              <a:xfrm>
                <a:off x="1835"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8" name="Google Shape;438;p41"/>
              <p:cNvSpPr/>
              <p:nvPr/>
            </p:nvSpPr>
            <p:spPr>
              <a:xfrm>
                <a:off x="2076"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39" name="Google Shape;439;p41"/>
              <p:cNvSpPr/>
              <p:nvPr/>
            </p:nvSpPr>
            <p:spPr>
              <a:xfrm>
                <a:off x="2317"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0" name="Google Shape;440;p41"/>
              <p:cNvSpPr/>
              <p:nvPr/>
            </p:nvSpPr>
            <p:spPr>
              <a:xfrm>
                <a:off x="1103"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1" name="Google Shape;441;p41"/>
              <p:cNvSpPr/>
              <p:nvPr/>
            </p:nvSpPr>
            <p:spPr>
              <a:xfrm>
                <a:off x="1354"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2" name="Google Shape;442;p41"/>
              <p:cNvSpPr/>
              <p:nvPr/>
            </p:nvSpPr>
            <p:spPr>
              <a:xfrm>
                <a:off x="2549" y="201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3" name="Google Shape;443;p41"/>
              <p:cNvSpPr/>
              <p:nvPr/>
            </p:nvSpPr>
            <p:spPr>
              <a:xfrm>
                <a:off x="862"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4" name="Google Shape;444;p41"/>
              <p:cNvSpPr/>
              <p:nvPr/>
            </p:nvSpPr>
            <p:spPr>
              <a:xfrm>
                <a:off x="1585"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5" name="Google Shape;445;p41"/>
              <p:cNvSpPr/>
              <p:nvPr/>
            </p:nvSpPr>
            <p:spPr>
              <a:xfrm>
                <a:off x="1836"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6" name="Google Shape;446;p41"/>
              <p:cNvSpPr/>
              <p:nvPr/>
            </p:nvSpPr>
            <p:spPr>
              <a:xfrm>
                <a:off x="2077"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7" name="Google Shape;447;p41"/>
              <p:cNvSpPr/>
              <p:nvPr/>
            </p:nvSpPr>
            <p:spPr>
              <a:xfrm>
                <a:off x="2318"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8" name="Google Shape;448;p41"/>
              <p:cNvSpPr/>
              <p:nvPr/>
            </p:nvSpPr>
            <p:spPr>
              <a:xfrm>
                <a:off x="1102" y="177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49" name="Google Shape;449;p41"/>
              <p:cNvSpPr/>
              <p:nvPr/>
            </p:nvSpPr>
            <p:spPr>
              <a:xfrm>
                <a:off x="1353" y="177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0" name="Google Shape;450;p41"/>
              <p:cNvSpPr/>
              <p:nvPr/>
            </p:nvSpPr>
            <p:spPr>
              <a:xfrm>
                <a:off x="2548" y="177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1" name="Google Shape;451;p41"/>
              <p:cNvSpPr/>
              <p:nvPr/>
            </p:nvSpPr>
            <p:spPr>
              <a:xfrm>
                <a:off x="861"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2" name="Google Shape;452;p41"/>
              <p:cNvSpPr/>
              <p:nvPr/>
            </p:nvSpPr>
            <p:spPr>
              <a:xfrm>
                <a:off x="1584" y="177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3" name="Google Shape;453;p41"/>
              <p:cNvSpPr/>
              <p:nvPr/>
            </p:nvSpPr>
            <p:spPr>
              <a:xfrm>
                <a:off x="1835"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4" name="Google Shape;454;p41"/>
              <p:cNvSpPr/>
              <p:nvPr/>
            </p:nvSpPr>
            <p:spPr>
              <a:xfrm>
                <a:off x="2076"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5" name="Google Shape;455;p41"/>
              <p:cNvSpPr/>
              <p:nvPr/>
            </p:nvSpPr>
            <p:spPr>
              <a:xfrm>
                <a:off x="2317"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6" name="Google Shape;456;p41"/>
              <p:cNvSpPr/>
              <p:nvPr/>
            </p:nvSpPr>
            <p:spPr>
              <a:xfrm>
                <a:off x="1103"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7" name="Google Shape;457;p41"/>
              <p:cNvSpPr/>
              <p:nvPr/>
            </p:nvSpPr>
            <p:spPr>
              <a:xfrm>
                <a:off x="1354"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8" name="Google Shape;458;p41"/>
              <p:cNvSpPr/>
              <p:nvPr/>
            </p:nvSpPr>
            <p:spPr>
              <a:xfrm>
                <a:off x="2549" y="153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59" name="Google Shape;459;p41"/>
              <p:cNvSpPr/>
              <p:nvPr/>
            </p:nvSpPr>
            <p:spPr>
              <a:xfrm>
                <a:off x="862"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0" name="Google Shape;460;p41"/>
              <p:cNvSpPr/>
              <p:nvPr/>
            </p:nvSpPr>
            <p:spPr>
              <a:xfrm>
                <a:off x="1585"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1" name="Google Shape;461;p41"/>
              <p:cNvSpPr/>
              <p:nvPr/>
            </p:nvSpPr>
            <p:spPr>
              <a:xfrm>
                <a:off x="1836"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2" name="Google Shape;462;p41"/>
              <p:cNvSpPr/>
              <p:nvPr/>
            </p:nvSpPr>
            <p:spPr>
              <a:xfrm>
                <a:off x="2077"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3" name="Google Shape;463;p41"/>
              <p:cNvSpPr/>
              <p:nvPr/>
            </p:nvSpPr>
            <p:spPr>
              <a:xfrm>
                <a:off x="2318"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4" name="Google Shape;464;p41"/>
              <p:cNvSpPr/>
              <p:nvPr/>
            </p:nvSpPr>
            <p:spPr>
              <a:xfrm>
                <a:off x="1103"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5" name="Google Shape;465;p41"/>
              <p:cNvSpPr/>
              <p:nvPr/>
            </p:nvSpPr>
            <p:spPr>
              <a:xfrm>
                <a:off x="1354"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6" name="Google Shape;466;p41"/>
              <p:cNvSpPr/>
              <p:nvPr/>
            </p:nvSpPr>
            <p:spPr>
              <a:xfrm>
                <a:off x="2549" y="128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7" name="Google Shape;467;p41"/>
              <p:cNvSpPr/>
              <p:nvPr/>
            </p:nvSpPr>
            <p:spPr>
              <a:xfrm>
                <a:off x="862"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8" name="Google Shape;468;p41"/>
              <p:cNvSpPr/>
              <p:nvPr/>
            </p:nvSpPr>
            <p:spPr>
              <a:xfrm>
                <a:off x="1585"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69" name="Google Shape;469;p41"/>
              <p:cNvSpPr/>
              <p:nvPr/>
            </p:nvSpPr>
            <p:spPr>
              <a:xfrm>
                <a:off x="1836"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0" name="Google Shape;470;p41"/>
              <p:cNvSpPr/>
              <p:nvPr/>
            </p:nvSpPr>
            <p:spPr>
              <a:xfrm>
                <a:off x="2077"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1" name="Google Shape;471;p41"/>
              <p:cNvSpPr/>
              <p:nvPr/>
            </p:nvSpPr>
            <p:spPr>
              <a:xfrm>
                <a:off x="2318"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2" name="Google Shape;472;p41"/>
              <p:cNvSpPr/>
              <p:nvPr/>
            </p:nvSpPr>
            <p:spPr>
              <a:xfrm>
                <a:off x="1103"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3" name="Google Shape;473;p41"/>
              <p:cNvSpPr/>
              <p:nvPr/>
            </p:nvSpPr>
            <p:spPr>
              <a:xfrm>
                <a:off x="1354"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4" name="Google Shape;474;p41"/>
              <p:cNvSpPr/>
              <p:nvPr/>
            </p:nvSpPr>
            <p:spPr>
              <a:xfrm>
                <a:off x="2549" y="104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5" name="Google Shape;475;p41"/>
              <p:cNvSpPr/>
              <p:nvPr/>
            </p:nvSpPr>
            <p:spPr>
              <a:xfrm>
                <a:off x="862"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6" name="Google Shape;476;p41"/>
              <p:cNvSpPr/>
              <p:nvPr/>
            </p:nvSpPr>
            <p:spPr>
              <a:xfrm>
                <a:off x="1585"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7" name="Google Shape;477;p41"/>
              <p:cNvSpPr/>
              <p:nvPr/>
            </p:nvSpPr>
            <p:spPr>
              <a:xfrm>
                <a:off x="1836"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8" name="Google Shape;478;p41"/>
              <p:cNvSpPr/>
              <p:nvPr/>
            </p:nvSpPr>
            <p:spPr>
              <a:xfrm>
                <a:off x="2077"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79" name="Google Shape;479;p41"/>
              <p:cNvSpPr/>
              <p:nvPr/>
            </p:nvSpPr>
            <p:spPr>
              <a:xfrm>
                <a:off x="2318"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0" name="Google Shape;480;p41"/>
              <p:cNvSpPr/>
              <p:nvPr/>
            </p:nvSpPr>
            <p:spPr>
              <a:xfrm>
                <a:off x="1102"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1" name="Google Shape;481;p41"/>
              <p:cNvSpPr/>
              <p:nvPr/>
            </p:nvSpPr>
            <p:spPr>
              <a:xfrm>
                <a:off x="1353"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2" name="Google Shape;482;p41"/>
              <p:cNvSpPr/>
              <p:nvPr/>
            </p:nvSpPr>
            <p:spPr>
              <a:xfrm>
                <a:off x="2548" y="273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3" name="Google Shape;483;p41"/>
              <p:cNvSpPr/>
              <p:nvPr/>
            </p:nvSpPr>
            <p:spPr>
              <a:xfrm>
                <a:off x="861"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4" name="Google Shape;484;p41"/>
              <p:cNvSpPr/>
              <p:nvPr/>
            </p:nvSpPr>
            <p:spPr>
              <a:xfrm>
                <a:off x="1584"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5" name="Google Shape;485;p41"/>
              <p:cNvSpPr/>
              <p:nvPr/>
            </p:nvSpPr>
            <p:spPr>
              <a:xfrm>
                <a:off x="1835"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6" name="Google Shape;486;p41"/>
              <p:cNvSpPr/>
              <p:nvPr/>
            </p:nvSpPr>
            <p:spPr>
              <a:xfrm>
                <a:off x="2076"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7" name="Google Shape;487;p41"/>
              <p:cNvSpPr/>
              <p:nvPr/>
            </p:nvSpPr>
            <p:spPr>
              <a:xfrm>
                <a:off x="2317"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8" name="Google Shape;488;p41"/>
              <p:cNvSpPr/>
              <p:nvPr/>
            </p:nvSpPr>
            <p:spPr>
              <a:xfrm>
                <a:off x="1102"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89" name="Google Shape;489;p41"/>
              <p:cNvSpPr/>
              <p:nvPr/>
            </p:nvSpPr>
            <p:spPr>
              <a:xfrm>
                <a:off x="1353"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0" name="Google Shape;490;p41"/>
              <p:cNvSpPr/>
              <p:nvPr/>
            </p:nvSpPr>
            <p:spPr>
              <a:xfrm>
                <a:off x="2548" y="249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1" name="Google Shape;491;p41"/>
              <p:cNvSpPr/>
              <p:nvPr/>
            </p:nvSpPr>
            <p:spPr>
              <a:xfrm>
                <a:off x="861"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2" name="Google Shape;492;p41"/>
              <p:cNvSpPr/>
              <p:nvPr/>
            </p:nvSpPr>
            <p:spPr>
              <a:xfrm>
                <a:off x="1584"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3" name="Google Shape;493;p41"/>
              <p:cNvSpPr/>
              <p:nvPr/>
            </p:nvSpPr>
            <p:spPr>
              <a:xfrm>
                <a:off x="1835"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4" name="Google Shape;494;p41"/>
              <p:cNvSpPr/>
              <p:nvPr/>
            </p:nvSpPr>
            <p:spPr>
              <a:xfrm>
                <a:off x="2076"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5" name="Google Shape;495;p41"/>
              <p:cNvSpPr/>
              <p:nvPr/>
            </p:nvSpPr>
            <p:spPr>
              <a:xfrm>
                <a:off x="2317"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6" name="Google Shape;496;p41"/>
              <p:cNvSpPr/>
              <p:nvPr/>
            </p:nvSpPr>
            <p:spPr>
              <a:xfrm>
                <a:off x="623" y="22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7" name="Google Shape;497;p41"/>
              <p:cNvSpPr/>
              <p:nvPr/>
            </p:nvSpPr>
            <p:spPr>
              <a:xfrm>
                <a:off x="624" y="201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8" name="Google Shape;498;p41"/>
              <p:cNvSpPr/>
              <p:nvPr/>
            </p:nvSpPr>
            <p:spPr>
              <a:xfrm>
                <a:off x="623" y="177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499" name="Google Shape;499;p41"/>
              <p:cNvSpPr/>
              <p:nvPr/>
            </p:nvSpPr>
            <p:spPr>
              <a:xfrm>
                <a:off x="624" y="153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0" name="Google Shape;500;p41"/>
              <p:cNvSpPr/>
              <p:nvPr/>
            </p:nvSpPr>
            <p:spPr>
              <a:xfrm>
                <a:off x="624" y="12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1" name="Google Shape;501;p41"/>
              <p:cNvSpPr/>
              <p:nvPr/>
            </p:nvSpPr>
            <p:spPr>
              <a:xfrm>
                <a:off x="624" y="10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2" name="Google Shape;502;p41"/>
              <p:cNvSpPr/>
              <p:nvPr/>
            </p:nvSpPr>
            <p:spPr>
              <a:xfrm>
                <a:off x="623" y="273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3" name="Google Shape;503;p41"/>
              <p:cNvSpPr/>
              <p:nvPr/>
            </p:nvSpPr>
            <p:spPr>
              <a:xfrm>
                <a:off x="623" y="249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4" name="Google Shape;504;p41"/>
              <p:cNvSpPr/>
              <p:nvPr/>
            </p:nvSpPr>
            <p:spPr>
              <a:xfrm>
                <a:off x="2784" y="225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5" name="Google Shape;505;p41"/>
              <p:cNvSpPr/>
              <p:nvPr/>
            </p:nvSpPr>
            <p:spPr>
              <a:xfrm>
                <a:off x="2785" y="201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6" name="Google Shape;506;p41"/>
              <p:cNvSpPr/>
              <p:nvPr/>
            </p:nvSpPr>
            <p:spPr>
              <a:xfrm>
                <a:off x="2784" y="17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7" name="Google Shape;507;p41"/>
              <p:cNvSpPr/>
              <p:nvPr/>
            </p:nvSpPr>
            <p:spPr>
              <a:xfrm>
                <a:off x="2785" y="15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8" name="Google Shape;508;p41"/>
              <p:cNvSpPr/>
              <p:nvPr/>
            </p:nvSpPr>
            <p:spPr>
              <a:xfrm>
                <a:off x="2785" y="128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09" name="Google Shape;509;p41"/>
              <p:cNvSpPr/>
              <p:nvPr/>
            </p:nvSpPr>
            <p:spPr>
              <a:xfrm>
                <a:off x="2785" y="105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0" name="Google Shape;510;p41"/>
              <p:cNvSpPr/>
              <p:nvPr/>
            </p:nvSpPr>
            <p:spPr>
              <a:xfrm>
                <a:off x="2784" y="274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1" name="Google Shape;511;p41"/>
              <p:cNvSpPr/>
              <p:nvPr/>
            </p:nvSpPr>
            <p:spPr>
              <a:xfrm>
                <a:off x="2784" y="250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2" name="Google Shape;512;p41"/>
              <p:cNvSpPr/>
              <p:nvPr/>
            </p:nvSpPr>
            <p:spPr>
              <a:xfrm>
                <a:off x="3018" y="226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3" name="Google Shape;513;p41"/>
              <p:cNvSpPr/>
              <p:nvPr/>
            </p:nvSpPr>
            <p:spPr>
              <a:xfrm>
                <a:off x="3019" y="202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4" name="Google Shape;514;p41"/>
              <p:cNvSpPr/>
              <p:nvPr/>
            </p:nvSpPr>
            <p:spPr>
              <a:xfrm>
                <a:off x="3018" y="178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5" name="Google Shape;515;p41"/>
              <p:cNvSpPr/>
              <p:nvPr/>
            </p:nvSpPr>
            <p:spPr>
              <a:xfrm>
                <a:off x="3019" y="154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6" name="Google Shape;516;p41"/>
              <p:cNvSpPr/>
              <p:nvPr/>
            </p:nvSpPr>
            <p:spPr>
              <a:xfrm>
                <a:off x="3019" y="129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7" name="Google Shape;517;p41"/>
              <p:cNvSpPr/>
              <p:nvPr/>
            </p:nvSpPr>
            <p:spPr>
              <a:xfrm>
                <a:off x="3019" y="105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8" name="Google Shape;518;p41"/>
              <p:cNvSpPr/>
              <p:nvPr/>
            </p:nvSpPr>
            <p:spPr>
              <a:xfrm>
                <a:off x="3018" y="274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19" name="Google Shape;519;p41"/>
              <p:cNvSpPr/>
              <p:nvPr/>
            </p:nvSpPr>
            <p:spPr>
              <a:xfrm>
                <a:off x="3018" y="250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cxnSp>
            <p:nvCxnSpPr>
              <p:cNvPr id="520" name="Google Shape;520;p41"/>
              <p:cNvCxnSpPr/>
              <p:nvPr/>
            </p:nvCxnSpPr>
            <p:spPr>
              <a:xfrm rot="10800000">
                <a:off x="1930" y="1693"/>
                <a:ext cx="0" cy="2777"/>
              </a:xfrm>
              <a:prstGeom prst="straightConnector1">
                <a:avLst/>
              </a:prstGeom>
              <a:noFill/>
              <a:ln w="12700" cap="flat" cmpd="sng">
                <a:solidFill>
                  <a:schemeClr val="dk1"/>
                </a:solidFill>
                <a:prstDash val="solid"/>
                <a:round/>
                <a:headEnd type="none" w="sm" len="sm"/>
                <a:tailEnd type="none" w="sm" len="sm"/>
              </a:ln>
            </p:spPr>
          </p:cxnSp>
          <p:cxnSp>
            <p:nvCxnSpPr>
              <p:cNvPr id="521" name="Google Shape;521;p41"/>
              <p:cNvCxnSpPr/>
              <p:nvPr/>
            </p:nvCxnSpPr>
            <p:spPr>
              <a:xfrm rot="10800000">
                <a:off x="1930" y="1935"/>
                <a:ext cx="0" cy="2777"/>
              </a:xfrm>
              <a:prstGeom prst="straightConnector1">
                <a:avLst/>
              </a:prstGeom>
              <a:noFill/>
              <a:ln w="12700" cap="flat" cmpd="sng">
                <a:solidFill>
                  <a:schemeClr val="dk1"/>
                </a:solidFill>
                <a:prstDash val="solid"/>
                <a:round/>
                <a:headEnd type="none" w="sm" len="sm"/>
                <a:tailEnd type="none" w="sm" len="sm"/>
              </a:ln>
            </p:spPr>
          </p:cxnSp>
          <p:cxnSp>
            <p:nvCxnSpPr>
              <p:cNvPr id="522" name="Google Shape;522;p41"/>
              <p:cNvCxnSpPr/>
              <p:nvPr/>
            </p:nvCxnSpPr>
            <p:spPr>
              <a:xfrm rot="10800000">
                <a:off x="1930" y="2174"/>
                <a:ext cx="0" cy="2777"/>
              </a:xfrm>
              <a:prstGeom prst="straightConnector1">
                <a:avLst/>
              </a:prstGeom>
              <a:noFill/>
              <a:ln w="12700" cap="flat" cmpd="sng">
                <a:solidFill>
                  <a:schemeClr val="dk1"/>
                </a:solidFill>
                <a:prstDash val="solid"/>
                <a:round/>
                <a:headEnd type="none" w="sm" len="sm"/>
                <a:tailEnd type="none" w="sm" len="sm"/>
              </a:ln>
            </p:spPr>
          </p:cxnSp>
          <p:sp>
            <p:nvSpPr>
              <p:cNvPr id="523" name="Google Shape;523;p41"/>
              <p:cNvSpPr/>
              <p:nvPr/>
            </p:nvSpPr>
            <p:spPr>
              <a:xfrm>
                <a:off x="1102"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4" name="Google Shape;524;p41"/>
              <p:cNvSpPr/>
              <p:nvPr/>
            </p:nvSpPr>
            <p:spPr>
              <a:xfrm>
                <a:off x="1353"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5" name="Google Shape;525;p41"/>
              <p:cNvSpPr/>
              <p:nvPr/>
            </p:nvSpPr>
            <p:spPr>
              <a:xfrm>
                <a:off x="2548" y="297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6" name="Google Shape;526;p41"/>
              <p:cNvSpPr/>
              <p:nvPr/>
            </p:nvSpPr>
            <p:spPr>
              <a:xfrm>
                <a:off x="861"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7" name="Google Shape;527;p41"/>
              <p:cNvSpPr/>
              <p:nvPr/>
            </p:nvSpPr>
            <p:spPr>
              <a:xfrm>
                <a:off x="1584"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8" name="Google Shape;528;p41"/>
              <p:cNvSpPr/>
              <p:nvPr/>
            </p:nvSpPr>
            <p:spPr>
              <a:xfrm>
                <a:off x="1835"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29" name="Google Shape;529;p41"/>
              <p:cNvSpPr/>
              <p:nvPr/>
            </p:nvSpPr>
            <p:spPr>
              <a:xfrm>
                <a:off x="2076"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0" name="Google Shape;530;p41"/>
              <p:cNvSpPr/>
              <p:nvPr/>
            </p:nvSpPr>
            <p:spPr>
              <a:xfrm>
                <a:off x="2317"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1" name="Google Shape;531;p41"/>
              <p:cNvSpPr/>
              <p:nvPr/>
            </p:nvSpPr>
            <p:spPr>
              <a:xfrm>
                <a:off x="1102"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2" name="Google Shape;532;p41"/>
              <p:cNvSpPr/>
              <p:nvPr/>
            </p:nvSpPr>
            <p:spPr>
              <a:xfrm>
                <a:off x="1353"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3" name="Google Shape;533;p41"/>
              <p:cNvSpPr/>
              <p:nvPr/>
            </p:nvSpPr>
            <p:spPr>
              <a:xfrm>
                <a:off x="2548" y="345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4" name="Google Shape;534;p41"/>
              <p:cNvSpPr/>
              <p:nvPr/>
            </p:nvSpPr>
            <p:spPr>
              <a:xfrm>
                <a:off x="861"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5" name="Google Shape;535;p41"/>
              <p:cNvSpPr/>
              <p:nvPr/>
            </p:nvSpPr>
            <p:spPr>
              <a:xfrm>
                <a:off x="1584"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6" name="Google Shape;536;p41"/>
              <p:cNvSpPr/>
              <p:nvPr/>
            </p:nvSpPr>
            <p:spPr>
              <a:xfrm>
                <a:off x="1835"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7" name="Google Shape;537;p41"/>
              <p:cNvSpPr/>
              <p:nvPr/>
            </p:nvSpPr>
            <p:spPr>
              <a:xfrm>
                <a:off x="2076"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8" name="Google Shape;538;p41"/>
              <p:cNvSpPr/>
              <p:nvPr/>
            </p:nvSpPr>
            <p:spPr>
              <a:xfrm>
                <a:off x="2317"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39" name="Google Shape;539;p41"/>
              <p:cNvSpPr/>
              <p:nvPr/>
            </p:nvSpPr>
            <p:spPr>
              <a:xfrm>
                <a:off x="1102"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0" name="Google Shape;540;p41"/>
              <p:cNvSpPr/>
              <p:nvPr/>
            </p:nvSpPr>
            <p:spPr>
              <a:xfrm>
                <a:off x="1353"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1" name="Google Shape;541;p41"/>
              <p:cNvSpPr/>
              <p:nvPr/>
            </p:nvSpPr>
            <p:spPr>
              <a:xfrm>
                <a:off x="2548" y="322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2" name="Google Shape;542;p41"/>
              <p:cNvSpPr/>
              <p:nvPr/>
            </p:nvSpPr>
            <p:spPr>
              <a:xfrm>
                <a:off x="861"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3" name="Google Shape;543;p41"/>
              <p:cNvSpPr/>
              <p:nvPr/>
            </p:nvSpPr>
            <p:spPr>
              <a:xfrm>
                <a:off x="1584"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4" name="Google Shape;544;p41"/>
              <p:cNvSpPr/>
              <p:nvPr/>
            </p:nvSpPr>
            <p:spPr>
              <a:xfrm>
                <a:off x="1835"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5" name="Google Shape;545;p41"/>
              <p:cNvSpPr/>
              <p:nvPr/>
            </p:nvSpPr>
            <p:spPr>
              <a:xfrm>
                <a:off x="2076"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6" name="Google Shape;546;p41"/>
              <p:cNvSpPr/>
              <p:nvPr/>
            </p:nvSpPr>
            <p:spPr>
              <a:xfrm>
                <a:off x="2317"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7" name="Google Shape;547;p41"/>
              <p:cNvSpPr/>
              <p:nvPr/>
            </p:nvSpPr>
            <p:spPr>
              <a:xfrm>
                <a:off x="623" y="297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8" name="Google Shape;548;p41"/>
              <p:cNvSpPr/>
              <p:nvPr/>
            </p:nvSpPr>
            <p:spPr>
              <a:xfrm>
                <a:off x="623" y="34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49" name="Google Shape;549;p41"/>
              <p:cNvSpPr/>
              <p:nvPr/>
            </p:nvSpPr>
            <p:spPr>
              <a:xfrm>
                <a:off x="623" y="32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0" name="Google Shape;550;p41"/>
              <p:cNvSpPr/>
              <p:nvPr/>
            </p:nvSpPr>
            <p:spPr>
              <a:xfrm>
                <a:off x="2784" y="298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1" name="Google Shape;551;p41"/>
              <p:cNvSpPr/>
              <p:nvPr/>
            </p:nvSpPr>
            <p:spPr>
              <a:xfrm>
                <a:off x="2784" y="346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2" name="Google Shape;552;p41"/>
              <p:cNvSpPr/>
              <p:nvPr/>
            </p:nvSpPr>
            <p:spPr>
              <a:xfrm>
                <a:off x="2784" y="322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3" name="Google Shape;553;p41"/>
              <p:cNvSpPr/>
              <p:nvPr/>
            </p:nvSpPr>
            <p:spPr>
              <a:xfrm>
                <a:off x="3018" y="298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4" name="Google Shape;554;p41"/>
              <p:cNvSpPr/>
              <p:nvPr/>
            </p:nvSpPr>
            <p:spPr>
              <a:xfrm>
                <a:off x="3018" y="347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555" name="Google Shape;555;p41"/>
              <p:cNvSpPr/>
              <p:nvPr/>
            </p:nvSpPr>
            <p:spPr>
              <a:xfrm>
                <a:off x="3018" y="323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grpSp>
        <p:sp>
          <p:nvSpPr>
            <p:cNvPr id="556" name="Google Shape;556;p41"/>
            <p:cNvSpPr txBox="1"/>
            <p:nvPr/>
          </p:nvSpPr>
          <p:spPr>
            <a:xfrm>
              <a:off x="114" y="1270"/>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a:t>
              </a:r>
              <a:endParaRPr sz="1800" b="0" i="0" u="none" strike="noStrike" cap="none">
                <a:solidFill>
                  <a:schemeClr val="dk1"/>
                </a:solidFill>
                <a:latin typeface="Gill Sans"/>
                <a:ea typeface="Gill Sans"/>
                <a:cs typeface="Gill Sans"/>
                <a:sym typeface="Gill Sans"/>
              </a:endParaRPr>
            </a:p>
          </p:txBody>
        </p:sp>
        <p:sp>
          <p:nvSpPr>
            <p:cNvPr id="557" name="Google Shape;557;p41"/>
            <p:cNvSpPr txBox="1"/>
            <p:nvPr/>
          </p:nvSpPr>
          <p:spPr>
            <a:xfrm>
              <a:off x="114" y="1751"/>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7</a:t>
              </a:r>
              <a:endParaRPr sz="1800" b="0" i="0" u="none" strike="noStrike" cap="none">
                <a:solidFill>
                  <a:schemeClr val="dk1"/>
                </a:solidFill>
                <a:latin typeface="Gill Sans"/>
                <a:ea typeface="Gill Sans"/>
                <a:cs typeface="Gill Sans"/>
                <a:sym typeface="Gill Sans"/>
              </a:endParaRPr>
            </a:p>
          </p:txBody>
        </p:sp>
        <p:sp>
          <p:nvSpPr>
            <p:cNvPr id="558" name="Google Shape;558;p41"/>
            <p:cNvSpPr txBox="1"/>
            <p:nvPr/>
          </p:nvSpPr>
          <p:spPr>
            <a:xfrm>
              <a:off x="114" y="1992"/>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6</a:t>
              </a:r>
              <a:endParaRPr sz="1800" b="0" i="0" u="none" strike="noStrike" cap="none">
                <a:solidFill>
                  <a:schemeClr val="dk1"/>
                </a:solidFill>
                <a:latin typeface="Gill Sans"/>
                <a:ea typeface="Gill Sans"/>
                <a:cs typeface="Gill Sans"/>
                <a:sym typeface="Gill Sans"/>
              </a:endParaRPr>
            </a:p>
          </p:txBody>
        </p:sp>
        <p:sp>
          <p:nvSpPr>
            <p:cNvPr id="559" name="Google Shape;559;p41"/>
            <p:cNvSpPr txBox="1"/>
            <p:nvPr/>
          </p:nvSpPr>
          <p:spPr>
            <a:xfrm>
              <a:off x="114" y="2233"/>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a:t>
              </a:r>
              <a:endParaRPr sz="1800" b="0" i="0" u="none" strike="noStrike" cap="none">
                <a:solidFill>
                  <a:schemeClr val="dk1"/>
                </a:solidFill>
                <a:latin typeface="Gill Sans"/>
                <a:ea typeface="Gill Sans"/>
                <a:cs typeface="Gill Sans"/>
                <a:sym typeface="Gill Sans"/>
              </a:endParaRPr>
            </a:p>
          </p:txBody>
        </p:sp>
        <p:sp>
          <p:nvSpPr>
            <p:cNvPr id="560" name="Google Shape;560;p41"/>
            <p:cNvSpPr txBox="1"/>
            <p:nvPr/>
          </p:nvSpPr>
          <p:spPr>
            <a:xfrm>
              <a:off x="114" y="2473"/>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a:t>
              </a:r>
              <a:endParaRPr sz="1800" b="0" i="0" u="none" strike="noStrike" cap="none">
                <a:solidFill>
                  <a:schemeClr val="dk1"/>
                </a:solidFill>
                <a:latin typeface="Gill Sans"/>
                <a:ea typeface="Gill Sans"/>
                <a:cs typeface="Gill Sans"/>
                <a:sym typeface="Gill Sans"/>
              </a:endParaRPr>
            </a:p>
          </p:txBody>
        </p:sp>
        <p:sp>
          <p:nvSpPr>
            <p:cNvPr id="561" name="Google Shape;561;p41"/>
            <p:cNvSpPr txBox="1"/>
            <p:nvPr/>
          </p:nvSpPr>
          <p:spPr>
            <a:xfrm>
              <a:off x="114" y="2714"/>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sp>
          <p:nvSpPr>
            <p:cNvPr id="562" name="Google Shape;562;p41"/>
            <p:cNvSpPr txBox="1"/>
            <p:nvPr/>
          </p:nvSpPr>
          <p:spPr>
            <a:xfrm>
              <a:off x="114" y="2954"/>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563" name="Google Shape;563;p41"/>
            <p:cNvSpPr txBox="1"/>
            <p:nvPr/>
          </p:nvSpPr>
          <p:spPr>
            <a:xfrm>
              <a:off x="114" y="3195"/>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564" name="Google Shape;564;p41"/>
            <p:cNvSpPr txBox="1"/>
            <p:nvPr/>
          </p:nvSpPr>
          <p:spPr>
            <a:xfrm>
              <a:off x="114" y="3436"/>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0</a:t>
              </a:r>
              <a:endParaRPr sz="1800" b="0" i="0" u="none" strike="noStrike" cap="none">
                <a:solidFill>
                  <a:schemeClr val="dk1"/>
                </a:solidFill>
                <a:latin typeface="Gill Sans"/>
                <a:ea typeface="Gill Sans"/>
                <a:cs typeface="Gill Sans"/>
                <a:sym typeface="Gill Sans"/>
              </a:endParaRPr>
            </a:p>
          </p:txBody>
        </p:sp>
        <p:sp>
          <p:nvSpPr>
            <p:cNvPr id="565" name="Google Shape;565;p41"/>
            <p:cNvSpPr txBox="1"/>
            <p:nvPr/>
          </p:nvSpPr>
          <p:spPr>
            <a:xfrm>
              <a:off x="114" y="1511"/>
              <a:ext cx="251"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8</a:t>
              </a:r>
              <a:endParaRPr sz="1800" b="0" i="0" u="none" strike="noStrike" cap="none">
                <a:solidFill>
                  <a:schemeClr val="dk1"/>
                </a:solidFill>
                <a:latin typeface="Gill Sans"/>
                <a:ea typeface="Gill Sans"/>
                <a:cs typeface="Gill Sans"/>
                <a:sym typeface="Gill Sans"/>
              </a:endParaRPr>
            </a:p>
          </p:txBody>
        </p:sp>
        <p:sp>
          <p:nvSpPr>
            <p:cNvPr id="566" name="Google Shape;566;p41"/>
            <p:cNvSpPr txBox="1"/>
            <p:nvPr/>
          </p:nvSpPr>
          <p:spPr>
            <a:xfrm rot="-5400000">
              <a:off x="2574"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a:t>
              </a:r>
              <a:endParaRPr sz="1800" b="0" i="0" u="none" strike="noStrike" cap="none">
                <a:solidFill>
                  <a:schemeClr val="dk1"/>
                </a:solidFill>
                <a:latin typeface="Gill Sans"/>
                <a:ea typeface="Gill Sans"/>
                <a:cs typeface="Gill Sans"/>
                <a:sym typeface="Gill Sans"/>
              </a:endParaRPr>
            </a:p>
          </p:txBody>
        </p:sp>
        <p:sp>
          <p:nvSpPr>
            <p:cNvPr id="567" name="Google Shape;567;p41"/>
            <p:cNvSpPr txBox="1"/>
            <p:nvPr/>
          </p:nvSpPr>
          <p:spPr>
            <a:xfrm rot="-5400000">
              <a:off x="2109"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7</a:t>
              </a:r>
              <a:endParaRPr sz="1800" b="0" i="0" u="none" strike="noStrike" cap="none">
                <a:solidFill>
                  <a:schemeClr val="dk1"/>
                </a:solidFill>
                <a:latin typeface="Gill Sans"/>
                <a:ea typeface="Gill Sans"/>
                <a:cs typeface="Gill Sans"/>
                <a:sym typeface="Gill Sans"/>
              </a:endParaRPr>
            </a:p>
          </p:txBody>
        </p:sp>
        <p:sp>
          <p:nvSpPr>
            <p:cNvPr id="568" name="Google Shape;568;p41"/>
            <p:cNvSpPr txBox="1"/>
            <p:nvPr/>
          </p:nvSpPr>
          <p:spPr>
            <a:xfrm rot="-5400000">
              <a:off x="1760" y="3679"/>
              <a:ext cx="347" cy="3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6</a:t>
              </a:r>
              <a:endParaRPr sz="1800" b="0" i="0" u="none" strike="noStrike" cap="none">
                <a:solidFill>
                  <a:schemeClr val="dk1"/>
                </a:solidFill>
                <a:latin typeface="Gill Sans"/>
                <a:ea typeface="Gill Sans"/>
                <a:cs typeface="Gill Sans"/>
                <a:sym typeface="Gill Sans"/>
              </a:endParaRPr>
            </a:p>
          </p:txBody>
        </p:sp>
        <p:sp>
          <p:nvSpPr>
            <p:cNvPr id="569" name="Google Shape;569;p41"/>
            <p:cNvSpPr txBox="1"/>
            <p:nvPr/>
          </p:nvSpPr>
          <p:spPr>
            <a:xfrm rot="-5400000">
              <a:off x="1626"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a:t>
              </a:r>
              <a:endParaRPr sz="1800" b="0" i="0" u="none" strike="noStrike" cap="none">
                <a:solidFill>
                  <a:schemeClr val="dk1"/>
                </a:solidFill>
                <a:latin typeface="Gill Sans"/>
                <a:ea typeface="Gill Sans"/>
                <a:cs typeface="Gill Sans"/>
                <a:sym typeface="Gill Sans"/>
              </a:endParaRPr>
            </a:p>
          </p:txBody>
        </p:sp>
        <p:sp>
          <p:nvSpPr>
            <p:cNvPr id="570" name="Google Shape;570;p41"/>
            <p:cNvSpPr txBox="1"/>
            <p:nvPr/>
          </p:nvSpPr>
          <p:spPr>
            <a:xfrm rot="-5400000">
              <a:off x="1372" y="3703"/>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a:t>
              </a:r>
              <a:endParaRPr sz="1800" b="0" i="0" u="none" strike="noStrike" cap="none">
                <a:solidFill>
                  <a:schemeClr val="dk1"/>
                </a:solidFill>
                <a:latin typeface="Gill Sans"/>
                <a:ea typeface="Gill Sans"/>
                <a:cs typeface="Gill Sans"/>
                <a:sym typeface="Gill Sans"/>
              </a:endParaRPr>
            </a:p>
          </p:txBody>
        </p:sp>
        <p:sp>
          <p:nvSpPr>
            <p:cNvPr id="571" name="Google Shape;571;p41"/>
            <p:cNvSpPr txBox="1"/>
            <p:nvPr/>
          </p:nvSpPr>
          <p:spPr>
            <a:xfrm rot="-5248920">
              <a:off x="1109"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sp>
          <p:nvSpPr>
            <p:cNvPr id="572" name="Google Shape;572;p41"/>
            <p:cNvSpPr txBox="1"/>
            <p:nvPr/>
          </p:nvSpPr>
          <p:spPr>
            <a:xfrm rot="-5400000">
              <a:off x="895"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573" name="Google Shape;573;p41"/>
            <p:cNvSpPr txBox="1"/>
            <p:nvPr/>
          </p:nvSpPr>
          <p:spPr>
            <a:xfrm rot="-5400000">
              <a:off x="647"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574" name="Google Shape;574;p41"/>
            <p:cNvSpPr txBox="1"/>
            <p:nvPr/>
          </p:nvSpPr>
          <p:spPr>
            <a:xfrm rot="-5240187">
              <a:off x="373"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0</a:t>
              </a:r>
              <a:endParaRPr sz="1800" b="0" i="0" u="none" strike="noStrike" cap="none">
                <a:solidFill>
                  <a:schemeClr val="dk1"/>
                </a:solidFill>
                <a:latin typeface="Gill Sans"/>
                <a:ea typeface="Gill Sans"/>
                <a:cs typeface="Gill Sans"/>
                <a:sym typeface="Gill Sans"/>
              </a:endParaRPr>
            </a:p>
          </p:txBody>
        </p:sp>
        <p:sp>
          <p:nvSpPr>
            <p:cNvPr id="575" name="Google Shape;575;p41"/>
            <p:cNvSpPr txBox="1"/>
            <p:nvPr/>
          </p:nvSpPr>
          <p:spPr>
            <a:xfrm rot="-5400000">
              <a:off x="2338" y="3714"/>
              <a:ext cx="209"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8</a:t>
              </a:r>
              <a:endParaRPr sz="1800" b="0" i="0" u="none" strike="noStrike" cap="none">
                <a:solidFill>
                  <a:schemeClr val="dk1"/>
                </a:solidFill>
                <a:latin typeface="Gill Sans"/>
                <a:ea typeface="Gill Sans"/>
                <a:cs typeface="Gill Sans"/>
                <a:sym typeface="Gill Sans"/>
              </a:endParaRPr>
            </a:p>
          </p:txBody>
        </p:sp>
        <p:sp>
          <p:nvSpPr>
            <p:cNvPr id="576" name="Google Shape;576;p41"/>
            <p:cNvSpPr txBox="1"/>
            <p:nvPr/>
          </p:nvSpPr>
          <p:spPr>
            <a:xfrm rot="-5400000">
              <a:off x="2768" y="3714"/>
              <a:ext cx="290"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10</a:t>
              </a:r>
              <a:endParaRPr sz="1800" b="0" i="0" u="none" strike="noStrike" cap="none">
                <a:solidFill>
                  <a:schemeClr val="dk1"/>
                </a:solidFill>
                <a:latin typeface="Gill Sans"/>
                <a:ea typeface="Gill Sans"/>
                <a:cs typeface="Gill Sans"/>
                <a:sym typeface="Gill Sans"/>
              </a:endParaRPr>
            </a:p>
          </p:txBody>
        </p:sp>
        <p:sp>
          <p:nvSpPr>
            <p:cNvPr id="577" name="Google Shape;577;p41"/>
            <p:cNvSpPr txBox="1"/>
            <p:nvPr/>
          </p:nvSpPr>
          <p:spPr>
            <a:xfrm>
              <a:off x="26" y="1030"/>
              <a:ext cx="348" cy="2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10</a:t>
              </a:r>
              <a:endParaRPr sz="1800" b="0" i="0" u="none" strike="noStrike" cap="none">
                <a:solidFill>
                  <a:schemeClr val="dk1"/>
                </a:solidFill>
                <a:latin typeface="Gill Sans"/>
                <a:ea typeface="Gill Sans"/>
                <a:cs typeface="Gill Sans"/>
                <a:sym typeface="Gill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42" descr="download screen.png"/>
          <p:cNvPicPr preferRelativeResize="0">
            <a:picLocks noGrp="1"/>
          </p:cNvPicPr>
          <p:nvPr>
            <p:ph type="body" idx="1"/>
          </p:nvPr>
        </p:nvPicPr>
        <p:blipFill rotWithShape="1">
          <a:blip r:embed="rId3">
            <a:alphaModFix/>
          </a:blip>
          <a:srcRect/>
          <a:stretch/>
        </p:blipFill>
        <p:spPr>
          <a:xfrm>
            <a:off x="2133600" y="2018230"/>
            <a:ext cx="4683366" cy="3401228"/>
          </a:xfrm>
          <a:prstGeom prst="rect">
            <a:avLst/>
          </a:prstGeom>
          <a:noFill/>
          <a:ln>
            <a:noFill/>
          </a:ln>
        </p:spPr>
      </p:pic>
      <p:sp>
        <p:nvSpPr>
          <p:cNvPr id="583" name="Google Shape;583;p42"/>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584" name="Google Shape;584;p4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SCREEN COORDINATE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150633" algn="l" rtl="0">
              <a:lnSpc>
                <a:spcPct val="100000"/>
              </a:lnSpc>
              <a:spcBef>
                <a:spcPts val="0"/>
              </a:spcBef>
              <a:spcAft>
                <a:spcPts val="0"/>
              </a:spcAft>
              <a:buSzPts val="1242"/>
              <a:buNone/>
            </a:pPr>
            <a:endParaRPr/>
          </a:p>
        </p:txBody>
      </p:sp>
      <p:sp>
        <p:nvSpPr>
          <p:cNvPr id="590" name="Google Shape;590;p43"/>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591" name="Google Shape;591;p4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SCREEN COORDINATE</a:t>
            </a:r>
            <a:endParaRPr/>
          </a:p>
        </p:txBody>
      </p:sp>
      <p:grpSp>
        <p:nvGrpSpPr>
          <p:cNvPr id="592" name="Google Shape;592;p43"/>
          <p:cNvGrpSpPr/>
          <p:nvPr/>
        </p:nvGrpSpPr>
        <p:grpSpPr>
          <a:xfrm rot="5400000">
            <a:off x="3775858" y="-2069435"/>
            <a:ext cx="3643516" cy="11787072"/>
            <a:chOff x="17" y="-230"/>
            <a:chExt cx="3051" cy="5187"/>
          </a:xfrm>
        </p:grpSpPr>
        <p:grpSp>
          <p:nvGrpSpPr>
            <p:cNvPr id="593" name="Google Shape;593;p43"/>
            <p:cNvGrpSpPr/>
            <p:nvPr/>
          </p:nvGrpSpPr>
          <p:grpSpPr>
            <a:xfrm>
              <a:off x="383" y="-230"/>
              <a:ext cx="2597" cy="5187"/>
              <a:chOff x="623" y="-236"/>
              <a:chExt cx="2597" cy="5187"/>
            </a:xfrm>
          </p:grpSpPr>
          <p:cxnSp>
            <p:nvCxnSpPr>
              <p:cNvPr id="594" name="Google Shape;594;p43"/>
              <p:cNvCxnSpPr/>
              <p:nvPr/>
            </p:nvCxnSpPr>
            <p:spPr>
              <a:xfrm rot="10800000">
                <a:off x="962" y="945"/>
                <a:ext cx="0" cy="2799"/>
              </a:xfrm>
              <a:prstGeom prst="straightConnector1">
                <a:avLst/>
              </a:prstGeom>
              <a:noFill/>
              <a:ln w="12700" cap="flat" cmpd="sng">
                <a:solidFill>
                  <a:schemeClr val="dk1"/>
                </a:solidFill>
                <a:prstDash val="solid"/>
                <a:round/>
                <a:headEnd type="none" w="sm" len="sm"/>
                <a:tailEnd type="none" w="sm" len="sm"/>
              </a:ln>
            </p:spPr>
          </p:cxnSp>
          <p:cxnSp>
            <p:nvCxnSpPr>
              <p:cNvPr id="595" name="Google Shape;595;p43"/>
              <p:cNvCxnSpPr/>
              <p:nvPr/>
            </p:nvCxnSpPr>
            <p:spPr>
              <a:xfrm rot="10800000">
                <a:off x="1203" y="945"/>
                <a:ext cx="0" cy="2799"/>
              </a:xfrm>
              <a:prstGeom prst="straightConnector1">
                <a:avLst/>
              </a:prstGeom>
              <a:noFill/>
              <a:ln w="12700" cap="flat" cmpd="sng">
                <a:solidFill>
                  <a:schemeClr val="dk1"/>
                </a:solidFill>
                <a:prstDash val="solid"/>
                <a:round/>
                <a:headEnd type="none" w="sm" len="sm"/>
                <a:tailEnd type="none" w="sm" len="sm"/>
              </a:ln>
            </p:spPr>
          </p:cxnSp>
          <p:cxnSp>
            <p:nvCxnSpPr>
              <p:cNvPr id="596" name="Google Shape;596;p43"/>
              <p:cNvCxnSpPr/>
              <p:nvPr/>
            </p:nvCxnSpPr>
            <p:spPr>
              <a:xfrm rot="10800000">
                <a:off x="1454" y="945"/>
                <a:ext cx="0" cy="2799"/>
              </a:xfrm>
              <a:prstGeom prst="straightConnector1">
                <a:avLst/>
              </a:prstGeom>
              <a:noFill/>
              <a:ln w="12700" cap="flat" cmpd="sng">
                <a:solidFill>
                  <a:schemeClr val="dk1"/>
                </a:solidFill>
                <a:prstDash val="solid"/>
                <a:round/>
                <a:headEnd type="none" w="sm" len="sm"/>
                <a:tailEnd type="none" w="sm" len="sm"/>
              </a:ln>
            </p:spPr>
          </p:cxnSp>
          <p:cxnSp>
            <p:nvCxnSpPr>
              <p:cNvPr id="597" name="Google Shape;597;p43"/>
              <p:cNvCxnSpPr/>
              <p:nvPr/>
            </p:nvCxnSpPr>
            <p:spPr>
              <a:xfrm rot="10800000">
                <a:off x="1685" y="945"/>
                <a:ext cx="0" cy="2799"/>
              </a:xfrm>
              <a:prstGeom prst="straightConnector1">
                <a:avLst/>
              </a:prstGeom>
              <a:noFill/>
              <a:ln w="12700" cap="flat" cmpd="sng">
                <a:solidFill>
                  <a:schemeClr val="dk1"/>
                </a:solidFill>
                <a:prstDash val="solid"/>
                <a:round/>
                <a:headEnd type="none" w="sm" len="sm"/>
                <a:tailEnd type="none" w="sm" len="sm"/>
              </a:ln>
            </p:spPr>
          </p:cxnSp>
          <p:cxnSp>
            <p:nvCxnSpPr>
              <p:cNvPr id="598" name="Google Shape;598;p43"/>
              <p:cNvCxnSpPr/>
              <p:nvPr/>
            </p:nvCxnSpPr>
            <p:spPr>
              <a:xfrm rot="10800000">
                <a:off x="1936" y="945"/>
                <a:ext cx="0" cy="2799"/>
              </a:xfrm>
              <a:prstGeom prst="straightConnector1">
                <a:avLst/>
              </a:prstGeom>
              <a:noFill/>
              <a:ln w="12700" cap="flat" cmpd="sng">
                <a:solidFill>
                  <a:schemeClr val="dk1"/>
                </a:solidFill>
                <a:prstDash val="solid"/>
                <a:round/>
                <a:headEnd type="none" w="sm" len="sm"/>
                <a:tailEnd type="none" w="sm" len="sm"/>
              </a:ln>
            </p:spPr>
          </p:cxnSp>
          <p:cxnSp>
            <p:nvCxnSpPr>
              <p:cNvPr id="599" name="Google Shape;599;p43"/>
              <p:cNvCxnSpPr/>
              <p:nvPr/>
            </p:nvCxnSpPr>
            <p:spPr>
              <a:xfrm rot="10800000">
                <a:off x="2177"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0" name="Google Shape;600;p43"/>
              <p:cNvCxnSpPr/>
              <p:nvPr/>
            </p:nvCxnSpPr>
            <p:spPr>
              <a:xfrm rot="10800000">
                <a:off x="2418"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1" name="Google Shape;601;p43"/>
              <p:cNvCxnSpPr/>
              <p:nvPr/>
            </p:nvCxnSpPr>
            <p:spPr>
              <a:xfrm rot="10800000">
                <a:off x="2649"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2" name="Google Shape;602;p43"/>
              <p:cNvCxnSpPr/>
              <p:nvPr/>
            </p:nvCxnSpPr>
            <p:spPr>
              <a:xfrm rot="10800000">
                <a:off x="724"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3" name="Google Shape;603;p43"/>
              <p:cNvCxnSpPr/>
              <p:nvPr/>
            </p:nvCxnSpPr>
            <p:spPr>
              <a:xfrm rot="10800000">
                <a:off x="2885"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4" name="Google Shape;604;p43"/>
              <p:cNvCxnSpPr/>
              <p:nvPr/>
            </p:nvCxnSpPr>
            <p:spPr>
              <a:xfrm rot="10800000">
                <a:off x="3119" y="945"/>
                <a:ext cx="0" cy="2799"/>
              </a:xfrm>
              <a:prstGeom prst="straightConnector1">
                <a:avLst/>
              </a:prstGeom>
              <a:noFill/>
              <a:ln w="12700" cap="flat" cmpd="sng">
                <a:solidFill>
                  <a:schemeClr val="dk1"/>
                </a:solidFill>
                <a:prstDash val="solid"/>
                <a:round/>
                <a:headEnd type="none" w="sm" len="sm"/>
                <a:tailEnd type="none" w="sm" len="sm"/>
              </a:ln>
            </p:spPr>
          </p:cxnSp>
          <p:cxnSp>
            <p:nvCxnSpPr>
              <p:cNvPr id="605" name="Google Shape;605;p43"/>
              <p:cNvCxnSpPr/>
              <p:nvPr/>
            </p:nvCxnSpPr>
            <p:spPr>
              <a:xfrm rot="10800000">
                <a:off x="1938" y="-236"/>
                <a:ext cx="0" cy="2777"/>
              </a:xfrm>
              <a:prstGeom prst="straightConnector1">
                <a:avLst/>
              </a:prstGeom>
              <a:noFill/>
              <a:ln w="12700" cap="flat" cmpd="sng">
                <a:solidFill>
                  <a:schemeClr val="dk1"/>
                </a:solidFill>
                <a:prstDash val="solid"/>
                <a:round/>
                <a:headEnd type="none" w="sm" len="sm"/>
                <a:tailEnd type="none" w="sm" len="sm"/>
              </a:ln>
            </p:spPr>
          </p:cxnSp>
          <p:cxnSp>
            <p:nvCxnSpPr>
              <p:cNvPr id="606" name="Google Shape;606;p43"/>
              <p:cNvCxnSpPr/>
              <p:nvPr/>
            </p:nvCxnSpPr>
            <p:spPr>
              <a:xfrm rot="10800000">
                <a:off x="1938" y="7"/>
                <a:ext cx="0" cy="2777"/>
              </a:xfrm>
              <a:prstGeom prst="straightConnector1">
                <a:avLst/>
              </a:prstGeom>
              <a:noFill/>
              <a:ln w="12700" cap="flat" cmpd="sng">
                <a:solidFill>
                  <a:schemeClr val="dk1"/>
                </a:solidFill>
                <a:prstDash val="solid"/>
                <a:round/>
                <a:headEnd type="none" w="sm" len="sm"/>
                <a:tailEnd type="none" w="sm" len="sm"/>
              </a:ln>
            </p:spPr>
          </p:cxnSp>
          <p:cxnSp>
            <p:nvCxnSpPr>
              <p:cNvPr id="607" name="Google Shape;607;p43"/>
              <p:cNvCxnSpPr/>
              <p:nvPr/>
            </p:nvCxnSpPr>
            <p:spPr>
              <a:xfrm rot="10800000">
                <a:off x="1938" y="249"/>
                <a:ext cx="0" cy="2777"/>
              </a:xfrm>
              <a:prstGeom prst="straightConnector1">
                <a:avLst/>
              </a:prstGeom>
              <a:noFill/>
              <a:ln w="12700" cap="flat" cmpd="sng">
                <a:solidFill>
                  <a:schemeClr val="dk1"/>
                </a:solidFill>
                <a:prstDash val="solid"/>
                <a:round/>
                <a:headEnd type="none" w="sm" len="sm"/>
                <a:tailEnd type="none" w="sm" len="sm"/>
              </a:ln>
            </p:spPr>
          </p:cxnSp>
          <p:cxnSp>
            <p:nvCxnSpPr>
              <p:cNvPr id="608" name="Google Shape;608;p43"/>
              <p:cNvCxnSpPr/>
              <p:nvPr/>
            </p:nvCxnSpPr>
            <p:spPr>
              <a:xfrm rot="10800000">
                <a:off x="1938" y="488"/>
                <a:ext cx="0" cy="2777"/>
              </a:xfrm>
              <a:prstGeom prst="straightConnector1">
                <a:avLst/>
              </a:prstGeom>
              <a:noFill/>
              <a:ln w="12700" cap="flat" cmpd="sng">
                <a:solidFill>
                  <a:schemeClr val="dk1"/>
                </a:solidFill>
                <a:prstDash val="solid"/>
                <a:round/>
                <a:headEnd type="none" w="sm" len="sm"/>
                <a:tailEnd type="none" w="sm" len="sm"/>
              </a:ln>
            </p:spPr>
          </p:cxnSp>
          <p:cxnSp>
            <p:nvCxnSpPr>
              <p:cNvPr id="609" name="Google Shape;609;p43"/>
              <p:cNvCxnSpPr/>
              <p:nvPr/>
            </p:nvCxnSpPr>
            <p:spPr>
              <a:xfrm rot="10800000">
                <a:off x="1938" y="730"/>
                <a:ext cx="0" cy="2777"/>
              </a:xfrm>
              <a:prstGeom prst="straightConnector1">
                <a:avLst/>
              </a:prstGeom>
              <a:noFill/>
              <a:ln w="12700" cap="flat" cmpd="sng">
                <a:solidFill>
                  <a:schemeClr val="dk1"/>
                </a:solidFill>
                <a:prstDash val="solid"/>
                <a:round/>
                <a:headEnd type="none" w="sm" len="sm"/>
                <a:tailEnd type="none" w="sm" len="sm"/>
              </a:ln>
            </p:spPr>
          </p:cxnSp>
          <p:cxnSp>
            <p:nvCxnSpPr>
              <p:cNvPr id="610" name="Google Shape;610;p43"/>
              <p:cNvCxnSpPr/>
              <p:nvPr/>
            </p:nvCxnSpPr>
            <p:spPr>
              <a:xfrm rot="10800000">
                <a:off x="1938" y="969"/>
                <a:ext cx="0" cy="2777"/>
              </a:xfrm>
              <a:prstGeom prst="straightConnector1">
                <a:avLst/>
              </a:prstGeom>
              <a:noFill/>
              <a:ln w="12700" cap="flat" cmpd="sng">
                <a:solidFill>
                  <a:schemeClr val="dk1"/>
                </a:solidFill>
                <a:prstDash val="solid"/>
                <a:round/>
                <a:headEnd type="none" w="sm" len="sm"/>
                <a:tailEnd type="none" w="sm" len="sm"/>
              </a:ln>
            </p:spPr>
          </p:cxnSp>
          <p:cxnSp>
            <p:nvCxnSpPr>
              <p:cNvPr id="611" name="Google Shape;611;p43"/>
              <p:cNvCxnSpPr/>
              <p:nvPr/>
            </p:nvCxnSpPr>
            <p:spPr>
              <a:xfrm rot="10800000">
                <a:off x="1938" y="1211"/>
                <a:ext cx="0" cy="2777"/>
              </a:xfrm>
              <a:prstGeom prst="straightConnector1">
                <a:avLst/>
              </a:prstGeom>
              <a:noFill/>
              <a:ln w="12700" cap="flat" cmpd="sng">
                <a:solidFill>
                  <a:schemeClr val="dk1"/>
                </a:solidFill>
                <a:prstDash val="solid"/>
                <a:round/>
                <a:headEnd type="none" w="sm" len="sm"/>
                <a:tailEnd type="none" w="sm" len="sm"/>
              </a:ln>
            </p:spPr>
          </p:cxnSp>
          <p:cxnSp>
            <p:nvCxnSpPr>
              <p:cNvPr id="612" name="Google Shape;612;p43"/>
              <p:cNvCxnSpPr/>
              <p:nvPr/>
            </p:nvCxnSpPr>
            <p:spPr>
              <a:xfrm rot="10800000">
                <a:off x="1938" y="1450"/>
                <a:ext cx="0" cy="2777"/>
              </a:xfrm>
              <a:prstGeom prst="straightConnector1">
                <a:avLst/>
              </a:prstGeom>
              <a:noFill/>
              <a:ln w="12700" cap="flat" cmpd="sng">
                <a:solidFill>
                  <a:schemeClr val="dk1"/>
                </a:solidFill>
                <a:prstDash val="solid"/>
                <a:round/>
                <a:headEnd type="none" w="sm" len="sm"/>
                <a:tailEnd type="none" w="sm" len="sm"/>
              </a:ln>
            </p:spPr>
          </p:cxnSp>
          <p:sp>
            <p:nvSpPr>
              <p:cNvPr id="613" name="Google Shape;613;p43"/>
              <p:cNvSpPr/>
              <p:nvPr/>
            </p:nvSpPr>
            <p:spPr>
              <a:xfrm>
                <a:off x="1102"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4" name="Google Shape;614;p43"/>
              <p:cNvSpPr/>
              <p:nvPr/>
            </p:nvSpPr>
            <p:spPr>
              <a:xfrm>
                <a:off x="1353"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5" name="Google Shape;615;p43"/>
              <p:cNvSpPr/>
              <p:nvPr/>
            </p:nvSpPr>
            <p:spPr>
              <a:xfrm>
                <a:off x="2548" y="225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6" name="Google Shape;616;p43"/>
              <p:cNvSpPr/>
              <p:nvPr/>
            </p:nvSpPr>
            <p:spPr>
              <a:xfrm>
                <a:off x="861"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7" name="Google Shape;617;p43"/>
              <p:cNvSpPr/>
              <p:nvPr/>
            </p:nvSpPr>
            <p:spPr>
              <a:xfrm>
                <a:off x="1584" y="225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8" name="Google Shape;618;p43"/>
              <p:cNvSpPr/>
              <p:nvPr/>
            </p:nvSpPr>
            <p:spPr>
              <a:xfrm>
                <a:off x="1835"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19" name="Google Shape;619;p43"/>
              <p:cNvSpPr/>
              <p:nvPr/>
            </p:nvSpPr>
            <p:spPr>
              <a:xfrm>
                <a:off x="2076"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0" name="Google Shape;620;p43"/>
              <p:cNvSpPr/>
              <p:nvPr/>
            </p:nvSpPr>
            <p:spPr>
              <a:xfrm>
                <a:off x="2317" y="225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1" name="Google Shape;621;p43"/>
              <p:cNvSpPr/>
              <p:nvPr/>
            </p:nvSpPr>
            <p:spPr>
              <a:xfrm>
                <a:off x="1103"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2" name="Google Shape;622;p43"/>
              <p:cNvSpPr/>
              <p:nvPr/>
            </p:nvSpPr>
            <p:spPr>
              <a:xfrm>
                <a:off x="1354"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3" name="Google Shape;623;p43"/>
              <p:cNvSpPr/>
              <p:nvPr/>
            </p:nvSpPr>
            <p:spPr>
              <a:xfrm>
                <a:off x="2549" y="201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4" name="Google Shape;624;p43"/>
              <p:cNvSpPr/>
              <p:nvPr/>
            </p:nvSpPr>
            <p:spPr>
              <a:xfrm>
                <a:off x="862"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5" name="Google Shape;625;p43"/>
              <p:cNvSpPr/>
              <p:nvPr/>
            </p:nvSpPr>
            <p:spPr>
              <a:xfrm>
                <a:off x="1585" y="20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6" name="Google Shape;626;p43"/>
              <p:cNvSpPr/>
              <p:nvPr/>
            </p:nvSpPr>
            <p:spPr>
              <a:xfrm>
                <a:off x="1836"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7" name="Google Shape;627;p43"/>
              <p:cNvSpPr/>
              <p:nvPr/>
            </p:nvSpPr>
            <p:spPr>
              <a:xfrm>
                <a:off x="2077"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8" name="Google Shape;628;p43"/>
              <p:cNvSpPr/>
              <p:nvPr/>
            </p:nvSpPr>
            <p:spPr>
              <a:xfrm>
                <a:off x="2318" y="201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29" name="Google Shape;629;p43"/>
              <p:cNvSpPr/>
              <p:nvPr/>
            </p:nvSpPr>
            <p:spPr>
              <a:xfrm>
                <a:off x="1102" y="177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0" name="Google Shape;630;p43"/>
              <p:cNvSpPr/>
              <p:nvPr/>
            </p:nvSpPr>
            <p:spPr>
              <a:xfrm>
                <a:off x="1353" y="177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1" name="Google Shape;631;p43"/>
              <p:cNvSpPr/>
              <p:nvPr/>
            </p:nvSpPr>
            <p:spPr>
              <a:xfrm>
                <a:off x="2548" y="177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2" name="Google Shape;632;p43"/>
              <p:cNvSpPr/>
              <p:nvPr/>
            </p:nvSpPr>
            <p:spPr>
              <a:xfrm>
                <a:off x="861"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3" name="Google Shape;633;p43"/>
              <p:cNvSpPr/>
              <p:nvPr/>
            </p:nvSpPr>
            <p:spPr>
              <a:xfrm>
                <a:off x="1584" y="1779"/>
                <a:ext cx="201" cy="201"/>
              </a:xfrm>
              <a:prstGeom prst="ellipse">
                <a:avLst/>
              </a:prstGeom>
              <a:solidFill>
                <a:srgbClr val="00B05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B050"/>
                  </a:solidFill>
                  <a:latin typeface="Gill Sans"/>
                  <a:ea typeface="Gill Sans"/>
                  <a:cs typeface="Gill Sans"/>
                  <a:sym typeface="Gill Sans"/>
                </a:endParaRPr>
              </a:p>
            </p:txBody>
          </p:sp>
          <p:sp>
            <p:nvSpPr>
              <p:cNvPr id="634" name="Google Shape;634;p43"/>
              <p:cNvSpPr/>
              <p:nvPr/>
            </p:nvSpPr>
            <p:spPr>
              <a:xfrm>
                <a:off x="1835"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5" name="Google Shape;635;p43"/>
              <p:cNvSpPr/>
              <p:nvPr/>
            </p:nvSpPr>
            <p:spPr>
              <a:xfrm>
                <a:off x="2076"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6" name="Google Shape;636;p43"/>
              <p:cNvSpPr/>
              <p:nvPr/>
            </p:nvSpPr>
            <p:spPr>
              <a:xfrm>
                <a:off x="2317" y="177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7" name="Google Shape;637;p43"/>
              <p:cNvSpPr/>
              <p:nvPr/>
            </p:nvSpPr>
            <p:spPr>
              <a:xfrm>
                <a:off x="1103"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8" name="Google Shape;638;p43"/>
              <p:cNvSpPr/>
              <p:nvPr/>
            </p:nvSpPr>
            <p:spPr>
              <a:xfrm>
                <a:off x="1354"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39" name="Google Shape;639;p43"/>
              <p:cNvSpPr/>
              <p:nvPr/>
            </p:nvSpPr>
            <p:spPr>
              <a:xfrm>
                <a:off x="2549" y="153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0" name="Google Shape;640;p43"/>
              <p:cNvSpPr/>
              <p:nvPr/>
            </p:nvSpPr>
            <p:spPr>
              <a:xfrm>
                <a:off x="862"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1" name="Google Shape;641;p43"/>
              <p:cNvSpPr/>
              <p:nvPr/>
            </p:nvSpPr>
            <p:spPr>
              <a:xfrm>
                <a:off x="1585" y="15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2" name="Google Shape;642;p43"/>
              <p:cNvSpPr/>
              <p:nvPr/>
            </p:nvSpPr>
            <p:spPr>
              <a:xfrm>
                <a:off x="1836"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3" name="Google Shape;643;p43"/>
              <p:cNvSpPr/>
              <p:nvPr/>
            </p:nvSpPr>
            <p:spPr>
              <a:xfrm>
                <a:off x="2077"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4" name="Google Shape;644;p43"/>
              <p:cNvSpPr/>
              <p:nvPr/>
            </p:nvSpPr>
            <p:spPr>
              <a:xfrm>
                <a:off x="2318" y="153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5" name="Google Shape;645;p43"/>
              <p:cNvSpPr/>
              <p:nvPr/>
            </p:nvSpPr>
            <p:spPr>
              <a:xfrm>
                <a:off x="1103"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6" name="Google Shape;646;p43"/>
              <p:cNvSpPr/>
              <p:nvPr/>
            </p:nvSpPr>
            <p:spPr>
              <a:xfrm>
                <a:off x="1354"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7" name="Google Shape;647;p43"/>
              <p:cNvSpPr/>
              <p:nvPr/>
            </p:nvSpPr>
            <p:spPr>
              <a:xfrm>
                <a:off x="2549" y="128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8" name="Google Shape;648;p43"/>
              <p:cNvSpPr/>
              <p:nvPr/>
            </p:nvSpPr>
            <p:spPr>
              <a:xfrm>
                <a:off x="862"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49" name="Google Shape;649;p43"/>
              <p:cNvSpPr/>
              <p:nvPr/>
            </p:nvSpPr>
            <p:spPr>
              <a:xfrm>
                <a:off x="1585" y="128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0" name="Google Shape;650;p43"/>
              <p:cNvSpPr/>
              <p:nvPr/>
            </p:nvSpPr>
            <p:spPr>
              <a:xfrm>
                <a:off x="1836"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1" name="Google Shape;651;p43"/>
              <p:cNvSpPr/>
              <p:nvPr/>
            </p:nvSpPr>
            <p:spPr>
              <a:xfrm>
                <a:off x="2077"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2" name="Google Shape;652;p43"/>
              <p:cNvSpPr/>
              <p:nvPr/>
            </p:nvSpPr>
            <p:spPr>
              <a:xfrm>
                <a:off x="2318" y="128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3" name="Google Shape;653;p43"/>
              <p:cNvSpPr/>
              <p:nvPr/>
            </p:nvSpPr>
            <p:spPr>
              <a:xfrm>
                <a:off x="1103"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4" name="Google Shape;654;p43"/>
              <p:cNvSpPr/>
              <p:nvPr/>
            </p:nvSpPr>
            <p:spPr>
              <a:xfrm>
                <a:off x="1354"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5" name="Google Shape;655;p43"/>
              <p:cNvSpPr/>
              <p:nvPr/>
            </p:nvSpPr>
            <p:spPr>
              <a:xfrm>
                <a:off x="2549" y="104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6" name="Google Shape;656;p43"/>
              <p:cNvSpPr/>
              <p:nvPr/>
            </p:nvSpPr>
            <p:spPr>
              <a:xfrm>
                <a:off x="862"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7" name="Google Shape;657;p43"/>
              <p:cNvSpPr/>
              <p:nvPr/>
            </p:nvSpPr>
            <p:spPr>
              <a:xfrm>
                <a:off x="1585" y="10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8" name="Google Shape;658;p43"/>
              <p:cNvSpPr/>
              <p:nvPr/>
            </p:nvSpPr>
            <p:spPr>
              <a:xfrm>
                <a:off x="1836"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59" name="Google Shape;659;p43"/>
              <p:cNvSpPr/>
              <p:nvPr/>
            </p:nvSpPr>
            <p:spPr>
              <a:xfrm>
                <a:off x="2077"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0" name="Google Shape;660;p43"/>
              <p:cNvSpPr/>
              <p:nvPr/>
            </p:nvSpPr>
            <p:spPr>
              <a:xfrm>
                <a:off x="2318" y="104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1" name="Google Shape;661;p43"/>
              <p:cNvSpPr/>
              <p:nvPr/>
            </p:nvSpPr>
            <p:spPr>
              <a:xfrm>
                <a:off x="1102"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2" name="Google Shape;662;p43"/>
              <p:cNvSpPr/>
              <p:nvPr/>
            </p:nvSpPr>
            <p:spPr>
              <a:xfrm>
                <a:off x="1353"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3" name="Google Shape;663;p43"/>
              <p:cNvSpPr/>
              <p:nvPr/>
            </p:nvSpPr>
            <p:spPr>
              <a:xfrm>
                <a:off x="2548" y="273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4" name="Google Shape;664;p43"/>
              <p:cNvSpPr/>
              <p:nvPr/>
            </p:nvSpPr>
            <p:spPr>
              <a:xfrm>
                <a:off x="861"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5" name="Google Shape;665;p43"/>
              <p:cNvSpPr/>
              <p:nvPr/>
            </p:nvSpPr>
            <p:spPr>
              <a:xfrm>
                <a:off x="1584" y="27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6" name="Google Shape;666;p43"/>
              <p:cNvSpPr/>
              <p:nvPr/>
            </p:nvSpPr>
            <p:spPr>
              <a:xfrm>
                <a:off x="1835"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7" name="Google Shape;667;p43"/>
              <p:cNvSpPr/>
              <p:nvPr/>
            </p:nvSpPr>
            <p:spPr>
              <a:xfrm>
                <a:off x="2076"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8" name="Google Shape;668;p43"/>
              <p:cNvSpPr/>
              <p:nvPr/>
            </p:nvSpPr>
            <p:spPr>
              <a:xfrm>
                <a:off x="2317" y="274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69" name="Google Shape;669;p43"/>
              <p:cNvSpPr/>
              <p:nvPr/>
            </p:nvSpPr>
            <p:spPr>
              <a:xfrm>
                <a:off x="1102"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0" name="Google Shape;670;p43"/>
              <p:cNvSpPr/>
              <p:nvPr/>
            </p:nvSpPr>
            <p:spPr>
              <a:xfrm>
                <a:off x="1353"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1" name="Google Shape;671;p43"/>
              <p:cNvSpPr/>
              <p:nvPr/>
            </p:nvSpPr>
            <p:spPr>
              <a:xfrm>
                <a:off x="2548" y="249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2" name="Google Shape;672;p43"/>
              <p:cNvSpPr/>
              <p:nvPr/>
            </p:nvSpPr>
            <p:spPr>
              <a:xfrm>
                <a:off x="861"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3" name="Google Shape;673;p43"/>
              <p:cNvSpPr/>
              <p:nvPr/>
            </p:nvSpPr>
            <p:spPr>
              <a:xfrm>
                <a:off x="1584" y="250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4" name="Google Shape;674;p43"/>
              <p:cNvSpPr/>
              <p:nvPr/>
            </p:nvSpPr>
            <p:spPr>
              <a:xfrm>
                <a:off x="1835"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5" name="Google Shape;675;p43"/>
              <p:cNvSpPr/>
              <p:nvPr/>
            </p:nvSpPr>
            <p:spPr>
              <a:xfrm>
                <a:off x="2076"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6" name="Google Shape;676;p43"/>
              <p:cNvSpPr/>
              <p:nvPr/>
            </p:nvSpPr>
            <p:spPr>
              <a:xfrm>
                <a:off x="2317" y="250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7" name="Google Shape;677;p43"/>
              <p:cNvSpPr/>
              <p:nvPr/>
            </p:nvSpPr>
            <p:spPr>
              <a:xfrm>
                <a:off x="623" y="224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8" name="Google Shape;678;p43"/>
              <p:cNvSpPr/>
              <p:nvPr/>
            </p:nvSpPr>
            <p:spPr>
              <a:xfrm>
                <a:off x="624" y="201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79" name="Google Shape;679;p43"/>
              <p:cNvSpPr/>
              <p:nvPr/>
            </p:nvSpPr>
            <p:spPr>
              <a:xfrm>
                <a:off x="623" y="177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0" name="Google Shape;680;p43"/>
              <p:cNvSpPr/>
              <p:nvPr/>
            </p:nvSpPr>
            <p:spPr>
              <a:xfrm>
                <a:off x="624" y="153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1" name="Google Shape;681;p43"/>
              <p:cNvSpPr/>
              <p:nvPr/>
            </p:nvSpPr>
            <p:spPr>
              <a:xfrm>
                <a:off x="624" y="12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2" name="Google Shape;682;p43"/>
              <p:cNvSpPr/>
              <p:nvPr/>
            </p:nvSpPr>
            <p:spPr>
              <a:xfrm>
                <a:off x="624" y="10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3" name="Google Shape;683;p43"/>
              <p:cNvSpPr/>
              <p:nvPr/>
            </p:nvSpPr>
            <p:spPr>
              <a:xfrm>
                <a:off x="623" y="273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4" name="Google Shape;684;p43"/>
              <p:cNvSpPr/>
              <p:nvPr/>
            </p:nvSpPr>
            <p:spPr>
              <a:xfrm>
                <a:off x="623" y="249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5" name="Google Shape;685;p43"/>
              <p:cNvSpPr/>
              <p:nvPr/>
            </p:nvSpPr>
            <p:spPr>
              <a:xfrm>
                <a:off x="2784" y="225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6" name="Google Shape;686;p43"/>
              <p:cNvSpPr/>
              <p:nvPr/>
            </p:nvSpPr>
            <p:spPr>
              <a:xfrm>
                <a:off x="2785" y="201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7" name="Google Shape;687;p43"/>
              <p:cNvSpPr/>
              <p:nvPr/>
            </p:nvSpPr>
            <p:spPr>
              <a:xfrm>
                <a:off x="2784" y="17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8" name="Google Shape;688;p43"/>
              <p:cNvSpPr/>
              <p:nvPr/>
            </p:nvSpPr>
            <p:spPr>
              <a:xfrm>
                <a:off x="2785" y="154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89" name="Google Shape;689;p43"/>
              <p:cNvSpPr/>
              <p:nvPr/>
            </p:nvSpPr>
            <p:spPr>
              <a:xfrm>
                <a:off x="2785" y="128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0" name="Google Shape;690;p43"/>
              <p:cNvSpPr/>
              <p:nvPr/>
            </p:nvSpPr>
            <p:spPr>
              <a:xfrm>
                <a:off x="2785" y="105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1" name="Google Shape;691;p43"/>
              <p:cNvSpPr/>
              <p:nvPr/>
            </p:nvSpPr>
            <p:spPr>
              <a:xfrm>
                <a:off x="2784" y="274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2" name="Google Shape;692;p43"/>
              <p:cNvSpPr/>
              <p:nvPr/>
            </p:nvSpPr>
            <p:spPr>
              <a:xfrm>
                <a:off x="2784" y="250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3" name="Google Shape;693;p43"/>
              <p:cNvSpPr/>
              <p:nvPr/>
            </p:nvSpPr>
            <p:spPr>
              <a:xfrm>
                <a:off x="3018" y="226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4" name="Google Shape;694;p43"/>
              <p:cNvSpPr/>
              <p:nvPr/>
            </p:nvSpPr>
            <p:spPr>
              <a:xfrm>
                <a:off x="3019" y="202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5" name="Google Shape;695;p43"/>
              <p:cNvSpPr/>
              <p:nvPr/>
            </p:nvSpPr>
            <p:spPr>
              <a:xfrm>
                <a:off x="3018" y="178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6" name="Google Shape;696;p43"/>
              <p:cNvSpPr/>
              <p:nvPr/>
            </p:nvSpPr>
            <p:spPr>
              <a:xfrm>
                <a:off x="3019" y="154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7" name="Google Shape;697;p43"/>
              <p:cNvSpPr/>
              <p:nvPr/>
            </p:nvSpPr>
            <p:spPr>
              <a:xfrm>
                <a:off x="3019" y="129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8" name="Google Shape;698;p43"/>
              <p:cNvSpPr/>
              <p:nvPr/>
            </p:nvSpPr>
            <p:spPr>
              <a:xfrm>
                <a:off x="3019" y="1054"/>
                <a:ext cx="201" cy="201"/>
              </a:xfrm>
              <a:prstGeom prst="ellipse">
                <a:avLst/>
              </a:prstGeom>
              <a:solidFill>
                <a:srgbClr val="0000F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699" name="Google Shape;699;p43"/>
              <p:cNvSpPr/>
              <p:nvPr/>
            </p:nvSpPr>
            <p:spPr>
              <a:xfrm>
                <a:off x="3018" y="274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0" name="Google Shape;700;p43"/>
              <p:cNvSpPr/>
              <p:nvPr/>
            </p:nvSpPr>
            <p:spPr>
              <a:xfrm>
                <a:off x="3018" y="250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cxnSp>
            <p:nvCxnSpPr>
              <p:cNvPr id="701" name="Google Shape;701;p43"/>
              <p:cNvCxnSpPr/>
              <p:nvPr/>
            </p:nvCxnSpPr>
            <p:spPr>
              <a:xfrm rot="10800000">
                <a:off x="1930" y="1693"/>
                <a:ext cx="0" cy="2777"/>
              </a:xfrm>
              <a:prstGeom prst="straightConnector1">
                <a:avLst/>
              </a:prstGeom>
              <a:noFill/>
              <a:ln w="12700" cap="flat" cmpd="sng">
                <a:solidFill>
                  <a:schemeClr val="dk1"/>
                </a:solidFill>
                <a:prstDash val="solid"/>
                <a:round/>
                <a:headEnd type="none" w="sm" len="sm"/>
                <a:tailEnd type="none" w="sm" len="sm"/>
              </a:ln>
            </p:spPr>
          </p:cxnSp>
          <p:cxnSp>
            <p:nvCxnSpPr>
              <p:cNvPr id="702" name="Google Shape;702;p43"/>
              <p:cNvCxnSpPr/>
              <p:nvPr/>
            </p:nvCxnSpPr>
            <p:spPr>
              <a:xfrm rot="10800000">
                <a:off x="1930" y="1935"/>
                <a:ext cx="0" cy="2777"/>
              </a:xfrm>
              <a:prstGeom prst="straightConnector1">
                <a:avLst/>
              </a:prstGeom>
              <a:noFill/>
              <a:ln w="12700" cap="flat" cmpd="sng">
                <a:solidFill>
                  <a:schemeClr val="dk1"/>
                </a:solidFill>
                <a:prstDash val="solid"/>
                <a:round/>
                <a:headEnd type="none" w="sm" len="sm"/>
                <a:tailEnd type="none" w="sm" len="sm"/>
              </a:ln>
            </p:spPr>
          </p:cxnSp>
          <p:cxnSp>
            <p:nvCxnSpPr>
              <p:cNvPr id="703" name="Google Shape;703;p43"/>
              <p:cNvCxnSpPr/>
              <p:nvPr/>
            </p:nvCxnSpPr>
            <p:spPr>
              <a:xfrm rot="10800000">
                <a:off x="1930" y="2174"/>
                <a:ext cx="0" cy="2777"/>
              </a:xfrm>
              <a:prstGeom prst="straightConnector1">
                <a:avLst/>
              </a:prstGeom>
              <a:noFill/>
              <a:ln w="12700" cap="flat" cmpd="sng">
                <a:solidFill>
                  <a:schemeClr val="dk1"/>
                </a:solidFill>
                <a:prstDash val="solid"/>
                <a:round/>
                <a:headEnd type="none" w="sm" len="sm"/>
                <a:tailEnd type="none" w="sm" len="sm"/>
              </a:ln>
            </p:spPr>
          </p:cxnSp>
          <p:sp>
            <p:nvSpPr>
              <p:cNvPr id="704" name="Google Shape;704;p43"/>
              <p:cNvSpPr/>
              <p:nvPr/>
            </p:nvSpPr>
            <p:spPr>
              <a:xfrm>
                <a:off x="1102"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5" name="Google Shape;705;p43"/>
              <p:cNvSpPr/>
              <p:nvPr/>
            </p:nvSpPr>
            <p:spPr>
              <a:xfrm>
                <a:off x="1353"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6" name="Google Shape;706;p43"/>
              <p:cNvSpPr/>
              <p:nvPr/>
            </p:nvSpPr>
            <p:spPr>
              <a:xfrm>
                <a:off x="2548" y="297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7" name="Google Shape;707;p43"/>
              <p:cNvSpPr/>
              <p:nvPr/>
            </p:nvSpPr>
            <p:spPr>
              <a:xfrm>
                <a:off x="861"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8" name="Google Shape;708;p43"/>
              <p:cNvSpPr/>
              <p:nvPr/>
            </p:nvSpPr>
            <p:spPr>
              <a:xfrm>
                <a:off x="1584" y="298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09" name="Google Shape;709;p43"/>
              <p:cNvSpPr/>
              <p:nvPr/>
            </p:nvSpPr>
            <p:spPr>
              <a:xfrm>
                <a:off x="1835"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0" name="Google Shape;710;p43"/>
              <p:cNvSpPr/>
              <p:nvPr/>
            </p:nvSpPr>
            <p:spPr>
              <a:xfrm>
                <a:off x="2076"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1" name="Google Shape;711;p43"/>
              <p:cNvSpPr/>
              <p:nvPr/>
            </p:nvSpPr>
            <p:spPr>
              <a:xfrm>
                <a:off x="2317" y="298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2" name="Google Shape;712;p43"/>
              <p:cNvSpPr/>
              <p:nvPr/>
            </p:nvSpPr>
            <p:spPr>
              <a:xfrm>
                <a:off x="1102"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3" name="Google Shape;713;p43"/>
              <p:cNvSpPr/>
              <p:nvPr/>
            </p:nvSpPr>
            <p:spPr>
              <a:xfrm>
                <a:off x="1353"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4" name="Google Shape;714;p43"/>
              <p:cNvSpPr/>
              <p:nvPr/>
            </p:nvSpPr>
            <p:spPr>
              <a:xfrm>
                <a:off x="2548" y="3459"/>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5" name="Google Shape;715;p43"/>
              <p:cNvSpPr/>
              <p:nvPr/>
            </p:nvSpPr>
            <p:spPr>
              <a:xfrm>
                <a:off x="861"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6" name="Google Shape;716;p43"/>
              <p:cNvSpPr/>
              <p:nvPr/>
            </p:nvSpPr>
            <p:spPr>
              <a:xfrm>
                <a:off x="1584" y="346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7" name="Google Shape;717;p43"/>
              <p:cNvSpPr/>
              <p:nvPr/>
            </p:nvSpPr>
            <p:spPr>
              <a:xfrm>
                <a:off x="1835"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8" name="Google Shape;718;p43"/>
              <p:cNvSpPr/>
              <p:nvPr/>
            </p:nvSpPr>
            <p:spPr>
              <a:xfrm>
                <a:off x="2076"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19" name="Google Shape;719;p43"/>
              <p:cNvSpPr/>
              <p:nvPr/>
            </p:nvSpPr>
            <p:spPr>
              <a:xfrm>
                <a:off x="2317" y="3464"/>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0" name="Google Shape;720;p43"/>
              <p:cNvSpPr/>
              <p:nvPr/>
            </p:nvSpPr>
            <p:spPr>
              <a:xfrm>
                <a:off x="1102"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1" name="Google Shape;721;p43"/>
              <p:cNvSpPr/>
              <p:nvPr/>
            </p:nvSpPr>
            <p:spPr>
              <a:xfrm>
                <a:off x="1353"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2" name="Google Shape;722;p43"/>
              <p:cNvSpPr/>
              <p:nvPr/>
            </p:nvSpPr>
            <p:spPr>
              <a:xfrm>
                <a:off x="2548" y="322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3" name="Google Shape;723;p43"/>
              <p:cNvSpPr/>
              <p:nvPr/>
            </p:nvSpPr>
            <p:spPr>
              <a:xfrm>
                <a:off x="861"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4" name="Google Shape;724;p43"/>
              <p:cNvSpPr/>
              <p:nvPr/>
            </p:nvSpPr>
            <p:spPr>
              <a:xfrm>
                <a:off x="1584" y="322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5" name="Google Shape;725;p43"/>
              <p:cNvSpPr/>
              <p:nvPr/>
            </p:nvSpPr>
            <p:spPr>
              <a:xfrm>
                <a:off x="1835"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6" name="Google Shape;726;p43"/>
              <p:cNvSpPr/>
              <p:nvPr/>
            </p:nvSpPr>
            <p:spPr>
              <a:xfrm>
                <a:off x="2076"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7" name="Google Shape;727;p43"/>
              <p:cNvSpPr/>
              <p:nvPr/>
            </p:nvSpPr>
            <p:spPr>
              <a:xfrm>
                <a:off x="2317" y="3225"/>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8" name="Google Shape;728;p43"/>
              <p:cNvSpPr/>
              <p:nvPr/>
            </p:nvSpPr>
            <p:spPr>
              <a:xfrm>
                <a:off x="623" y="2973"/>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29" name="Google Shape;729;p43"/>
              <p:cNvSpPr/>
              <p:nvPr/>
            </p:nvSpPr>
            <p:spPr>
              <a:xfrm>
                <a:off x="623" y="3457"/>
                <a:ext cx="201" cy="201"/>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0" name="Google Shape;730;p43"/>
              <p:cNvSpPr/>
              <p:nvPr/>
            </p:nvSpPr>
            <p:spPr>
              <a:xfrm>
                <a:off x="623" y="3218"/>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1" name="Google Shape;731;p43"/>
              <p:cNvSpPr/>
              <p:nvPr/>
            </p:nvSpPr>
            <p:spPr>
              <a:xfrm>
                <a:off x="2784" y="2982"/>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2" name="Google Shape;732;p43"/>
              <p:cNvSpPr/>
              <p:nvPr/>
            </p:nvSpPr>
            <p:spPr>
              <a:xfrm>
                <a:off x="2784" y="346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3" name="Google Shape;733;p43"/>
              <p:cNvSpPr/>
              <p:nvPr/>
            </p:nvSpPr>
            <p:spPr>
              <a:xfrm>
                <a:off x="2784" y="3227"/>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4" name="Google Shape;734;p43"/>
              <p:cNvSpPr/>
              <p:nvPr/>
            </p:nvSpPr>
            <p:spPr>
              <a:xfrm>
                <a:off x="3018" y="2986"/>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5" name="Google Shape;735;p43"/>
              <p:cNvSpPr/>
              <p:nvPr/>
            </p:nvSpPr>
            <p:spPr>
              <a:xfrm>
                <a:off x="3018" y="3470"/>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736" name="Google Shape;736;p43"/>
              <p:cNvSpPr/>
              <p:nvPr/>
            </p:nvSpPr>
            <p:spPr>
              <a:xfrm>
                <a:off x="3018" y="3231"/>
                <a:ext cx="201" cy="20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grpSp>
        <p:sp>
          <p:nvSpPr>
            <p:cNvPr id="737" name="Google Shape;737;p43"/>
            <p:cNvSpPr txBox="1"/>
            <p:nvPr/>
          </p:nvSpPr>
          <p:spPr>
            <a:xfrm>
              <a:off x="114" y="1317"/>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a:t>
              </a:r>
              <a:endParaRPr sz="1800" b="0" i="0" u="none" strike="noStrike" cap="none">
                <a:solidFill>
                  <a:schemeClr val="dk1"/>
                </a:solidFill>
                <a:latin typeface="Gill Sans"/>
                <a:ea typeface="Gill Sans"/>
                <a:cs typeface="Gill Sans"/>
                <a:sym typeface="Gill Sans"/>
              </a:endParaRPr>
            </a:p>
          </p:txBody>
        </p:sp>
        <p:sp>
          <p:nvSpPr>
            <p:cNvPr id="738" name="Google Shape;738;p43"/>
            <p:cNvSpPr txBox="1"/>
            <p:nvPr/>
          </p:nvSpPr>
          <p:spPr>
            <a:xfrm>
              <a:off x="99" y="1791"/>
              <a:ext cx="282" cy="17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a:solidFill>
                    <a:srgbClr val="00B050"/>
                  </a:solidFill>
                  <a:latin typeface="Gill Sans"/>
                  <a:ea typeface="Gill Sans"/>
                  <a:cs typeface="Gill Sans"/>
                  <a:sym typeface="Gill Sans"/>
                </a:rPr>
                <a:t>7</a:t>
              </a:r>
              <a:endParaRPr sz="1800" b="1" i="0" u="none" strike="noStrike" cap="none">
                <a:solidFill>
                  <a:srgbClr val="00B050"/>
                </a:solidFill>
                <a:latin typeface="Gill Sans"/>
                <a:ea typeface="Gill Sans"/>
                <a:cs typeface="Gill Sans"/>
                <a:sym typeface="Gill Sans"/>
              </a:endParaRPr>
            </a:p>
          </p:txBody>
        </p:sp>
        <p:sp>
          <p:nvSpPr>
            <p:cNvPr id="739" name="Google Shape;739;p43"/>
            <p:cNvSpPr txBox="1"/>
            <p:nvPr/>
          </p:nvSpPr>
          <p:spPr>
            <a:xfrm>
              <a:off x="114" y="2039"/>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6</a:t>
              </a:r>
              <a:endParaRPr sz="1800" b="0" i="0" u="none" strike="noStrike" cap="none">
                <a:solidFill>
                  <a:schemeClr val="dk1"/>
                </a:solidFill>
                <a:latin typeface="Gill Sans"/>
                <a:ea typeface="Gill Sans"/>
                <a:cs typeface="Gill Sans"/>
                <a:sym typeface="Gill Sans"/>
              </a:endParaRPr>
            </a:p>
          </p:txBody>
        </p:sp>
        <p:sp>
          <p:nvSpPr>
            <p:cNvPr id="740" name="Google Shape;740;p43"/>
            <p:cNvSpPr txBox="1"/>
            <p:nvPr/>
          </p:nvSpPr>
          <p:spPr>
            <a:xfrm>
              <a:off x="114" y="2280"/>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a:t>
              </a:r>
              <a:endParaRPr sz="1800" b="0" i="0" u="none" strike="noStrike" cap="none">
                <a:solidFill>
                  <a:schemeClr val="dk1"/>
                </a:solidFill>
                <a:latin typeface="Gill Sans"/>
                <a:ea typeface="Gill Sans"/>
                <a:cs typeface="Gill Sans"/>
                <a:sym typeface="Gill Sans"/>
              </a:endParaRPr>
            </a:p>
          </p:txBody>
        </p:sp>
        <p:sp>
          <p:nvSpPr>
            <p:cNvPr id="741" name="Google Shape;741;p43"/>
            <p:cNvSpPr txBox="1"/>
            <p:nvPr/>
          </p:nvSpPr>
          <p:spPr>
            <a:xfrm>
              <a:off x="114" y="2520"/>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a:t>
              </a:r>
              <a:endParaRPr sz="1800" b="0" i="0" u="none" strike="noStrike" cap="none">
                <a:solidFill>
                  <a:schemeClr val="dk1"/>
                </a:solidFill>
                <a:latin typeface="Gill Sans"/>
                <a:ea typeface="Gill Sans"/>
                <a:cs typeface="Gill Sans"/>
                <a:sym typeface="Gill Sans"/>
              </a:endParaRPr>
            </a:p>
          </p:txBody>
        </p:sp>
        <p:sp>
          <p:nvSpPr>
            <p:cNvPr id="742" name="Google Shape;742;p43"/>
            <p:cNvSpPr txBox="1"/>
            <p:nvPr/>
          </p:nvSpPr>
          <p:spPr>
            <a:xfrm>
              <a:off x="114" y="2793"/>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sp>
          <p:nvSpPr>
            <p:cNvPr id="743" name="Google Shape;743;p43"/>
            <p:cNvSpPr txBox="1"/>
            <p:nvPr/>
          </p:nvSpPr>
          <p:spPr>
            <a:xfrm>
              <a:off x="114" y="3001"/>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744" name="Google Shape;744;p43"/>
            <p:cNvSpPr txBox="1"/>
            <p:nvPr/>
          </p:nvSpPr>
          <p:spPr>
            <a:xfrm>
              <a:off x="114" y="3242"/>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745" name="Google Shape;745;p43"/>
            <p:cNvSpPr txBox="1"/>
            <p:nvPr/>
          </p:nvSpPr>
          <p:spPr>
            <a:xfrm>
              <a:off x="114" y="3483"/>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Gill Sans"/>
                  <a:ea typeface="Gill Sans"/>
                  <a:cs typeface="Gill Sans"/>
                  <a:sym typeface="Gill Sans"/>
                </a:rPr>
                <a:t>0</a:t>
              </a:r>
              <a:endParaRPr sz="1800" b="0" i="0" u="none" strike="noStrike" cap="none">
                <a:solidFill>
                  <a:srgbClr val="FF0000"/>
                </a:solidFill>
                <a:latin typeface="Gill Sans"/>
                <a:ea typeface="Gill Sans"/>
                <a:cs typeface="Gill Sans"/>
                <a:sym typeface="Gill Sans"/>
              </a:endParaRPr>
            </a:p>
          </p:txBody>
        </p:sp>
        <p:sp>
          <p:nvSpPr>
            <p:cNvPr id="746" name="Google Shape;746;p43"/>
            <p:cNvSpPr txBox="1"/>
            <p:nvPr/>
          </p:nvSpPr>
          <p:spPr>
            <a:xfrm>
              <a:off x="114" y="1558"/>
              <a:ext cx="251"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8</a:t>
              </a:r>
              <a:endParaRPr sz="1800" b="0" i="0" u="none" strike="noStrike" cap="none">
                <a:solidFill>
                  <a:schemeClr val="dk1"/>
                </a:solidFill>
                <a:latin typeface="Gill Sans"/>
                <a:ea typeface="Gill Sans"/>
                <a:cs typeface="Gill Sans"/>
                <a:sym typeface="Gill Sans"/>
              </a:endParaRPr>
            </a:p>
          </p:txBody>
        </p:sp>
        <p:sp>
          <p:nvSpPr>
            <p:cNvPr id="747" name="Google Shape;747;p43"/>
            <p:cNvSpPr txBox="1"/>
            <p:nvPr/>
          </p:nvSpPr>
          <p:spPr>
            <a:xfrm rot="-5400000">
              <a:off x="2613"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9</a:t>
              </a:r>
              <a:endParaRPr sz="1800" b="0" i="0" u="none" strike="noStrike" cap="none">
                <a:solidFill>
                  <a:schemeClr val="dk1"/>
                </a:solidFill>
                <a:latin typeface="Gill Sans"/>
                <a:ea typeface="Gill Sans"/>
                <a:cs typeface="Gill Sans"/>
                <a:sym typeface="Gill Sans"/>
              </a:endParaRPr>
            </a:p>
          </p:txBody>
        </p:sp>
        <p:sp>
          <p:nvSpPr>
            <p:cNvPr id="748" name="Google Shape;748;p43"/>
            <p:cNvSpPr txBox="1"/>
            <p:nvPr/>
          </p:nvSpPr>
          <p:spPr>
            <a:xfrm rot="-5400000">
              <a:off x="2148"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7</a:t>
              </a:r>
              <a:endParaRPr sz="1800" b="0" i="0" u="none" strike="noStrike" cap="none">
                <a:solidFill>
                  <a:schemeClr val="dk1"/>
                </a:solidFill>
                <a:latin typeface="Gill Sans"/>
                <a:ea typeface="Gill Sans"/>
                <a:cs typeface="Gill Sans"/>
                <a:sym typeface="Gill Sans"/>
              </a:endParaRPr>
            </a:p>
          </p:txBody>
        </p:sp>
        <p:sp>
          <p:nvSpPr>
            <p:cNvPr id="749" name="Google Shape;749;p43"/>
            <p:cNvSpPr txBox="1"/>
            <p:nvPr/>
          </p:nvSpPr>
          <p:spPr>
            <a:xfrm rot="-5400000">
              <a:off x="1824" y="3706"/>
              <a:ext cx="219" cy="3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6</a:t>
              </a:r>
              <a:endParaRPr sz="1800" b="0" i="0" u="none" strike="noStrike" cap="none">
                <a:solidFill>
                  <a:schemeClr val="dk1"/>
                </a:solidFill>
                <a:latin typeface="Gill Sans"/>
                <a:ea typeface="Gill Sans"/>
                <a:cs typeface="Gill Sans"/>
                <a:sym typeface="Gill Sans"/>
              </a:endParaRPr>
            </a:p>
          </p:txBody>
        </p:sp>
        <p:sp>
          <p:nvSpPr>
            <p:cNvPr id="750" name="Google Shape;750;p43"/>
            <p:cNvSpPr txBox="1"/>
            <p:nvPr/>
          </p:nvSpPr>
          <p:spPr>
            <a:xfrm rot="-5400000">
              <a:off x="1665"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a:t>
              </a:r>
              <a:endParaRPr sz="1800" b="0" i="0" u="none" strike="noStrike" cap="none">
                <a:solidFill>
                  <a:schemeClr val="dk1"/>
                </a:solidFill>
                <a:latin typeface="Gill Sans"/>
                <a:ea typeface="Gill Sans"/>
                <a:cs typeface="Gill Sans"/>
                <a:sym typeface="Gill Sans"/>
              </a:endParaRPr>
            </a:p>
          </p:txBody>
        </p:sp>
        <p:sp>
          <p:nvSpPr>
            <p:cNvPr id="751" name="Google Shape;751;p43"/>
            <p:cNvSpPr txBox="1"/>
            <p:nvPr/>
          </p:nvSpPr>
          <p:spPr>
            <a:xfrm rot="-5400000">
              <a:off x="1416" y="3725"/>
              <a:ext cx="148" cy="3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B050"/>
                  </a:solidFill>
                  <a:latin typeface="Gill Sans"/>
                  <a:ea typeface="Gill Sans"/>
                  <a:cs typeface="Gill Sans"/>
                  <a:sym typeface="Gill Sans"/>
                </a:rPr>
                <a:t>4</a:t>
              </a:r>
              <a:endParaRPr sz="1800" b="1" i="0" u="none" strike="noStrike" cap="none">
                <a:solidFill>
                  <a:srgbClr val="00B050"/>
                </a:solidFill>
                <a:latin typeface="Gill Sans"/>
                <a:ea typeface="Gill Sans"/>
                <a:cs typeface="Gill Sans"/>
                <a:sym typeface="Gill Sans"/>
              </a:endParaRPr>
            </a:p>
          </p:txBody>
        </p:sp>
        <p:sp>
          <p:nvSpPr>
            <p:cNvPr id="752" name="Google Shape;752;p43"/>
            <p:cNvSpPr txBox="1"/>
            <p:nvPr/>
          </p:nvSpPr>
          <p:spPr>
            <a:xfrm rot="-5248920">
              <a:off x="1148"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sp>
          <p:nvSpPr>
            <p:cNvPr id="753" name="Google Shape;753;p43"/>
            <p:cNvSpPr txBox="1"/>
            <p:nvPr/>
          </p:nvSpPr>
          <p:spPr>
            <a:xfrm rot="-5400000">
              <a:off x="934"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754" name="Google Shape;754;p43"/>
            <p:cNvSpPr txBox="1"/>
            <p:nvPr/>
          </p:nvSpPr>
          <p:spPr>
            <a:xfrm rot="-5400000">
              <a:off x="686"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755" name="Google Shape;755;p43"/>
            <p:cNvSpPr txBox="1"/>
            <p:nvPr/>
          </p:nvSpPr>
          <p:spPr>
            <a:xfrm rot="-5240187">
              <a:off x="412"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Gill Sans"/>
                  <a:ea typeface="Gill Sans"/>
                  <a:cs typeface="Gill Sans"/>
                  <a:sym typeface="Gill Sans"/>
                </a:rPr>
                <a:t>0</a:t>
              </a:r>
              <a:endParaRPr sz="1800" b="0" i="0" u="none" strike="noStrike" cap="none">
                <a:solidFill>
                  <a:srgbClr val="FF0000"/>
                </a:solidFill>
                <a:latin typeface="Gill Sans"/>
                <a:ea typeface="Gill Sans"/>
                <a:cs typeface="Gill Sans"/>
                <a:sym typeface="Gill Sans"/>
              </a:endParaRPr>
            </a:p>
          </p:txBody>
        </p:sp>
        <p:sp>
          <p:nvSpPr>
            <p:cNvPr id="756" name="Google Shape;756;p43"/>
            <p:cNvSpPr txBox="1"/>
            <p:nvPr/>
          </p:nvSpPr>
          <p:spPr>
            <a:xfrm rot="-5400000">
              <a:off x="2377" y="3714"/>
              <a:ext cx="132"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8</a:t>
              </a:r>
              <a:endParaRPr sz="1800" b="0" i="0" u="none" strike="noStrike" cap="none">
                <a:solidFill>
                  <a:schemeClr val="dk1"/>
                </a:solidFill>
                <a:latin typeface="Gill Sans"/>
                <a:ea typeface="Gill Sans"/>
                <a:cs typeface="Gill Sans"/>
                <a:sym typeface="Gill Sans"/>
              </a:endParaRPr>
            </a:p>
          </p:txBody>
        </p:sp>
        <p:sp>
          <p:nvSpPr>
            <p:cNvPr id="757" name="Google Shape;757;p43"/>
            <p:cNvSpPr txBox="1"/>
            <p:nvPr/>
          </p:nvSpPr>
          <p:spPr>
            <a:xfrm rot="-5400000">
              <a:off x="2817" y="3751"/>
              <a:ext cx="193" cy="3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FF"/>
                  </a:solidFill>
                  <a:latin typeface="Gill Sans"/>
                  <a:ea typeface="Gill Sans"/>
                  <a:cs typeface="Gill Sans"/>
                  <a:sym typeface="Gill Sans"/>
                </a:rPr>
                <a:t>10</a:t>
              </a:r>
              <a:endParaRPr sz="1800" b="1" i="0" u="none" strike="noStrike" cap="none">
                <a:solidFill>
                  <a:srgbClr val="0000FF"/>
                </a:solidFill>
                <a:latin typeface="Gill Sans"/>
                <a:ea typeface="Gill Sans"/>
                <a:cs typeface="Gill Sans"/>
                <a:sym typeface="Gill Sans"/>
              </a:endParaRPr>
            </a:p>
          </p:txBody>
        </p:sp>
        <p:sp>
          <p:nvSpPr>
            <p:cNvPr id="758" name="Google Shape;758;p43"/>
            <p:cNvSpPr txBox="1"/>
            <p:nvPr/>
          </p:nvSpPr>
          <p:spPr>
            <a:xfrm>
              <a:off x="17" y="1077"/>
              <a:ext cx="367" cy="1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0000FF"/>
                  </a:solidFill>
                  <a:latin typeface="Gill Sans"/>
                  <a:ea typeface="Gill Sans"/>
                  <a:cs typeface="Gill Sans"/>
                  <a:sym typeface="Gill Sans"/>
                </a:rPr>
                <a:t>10</a:t>
              </a:r>
              <a:endParaRPr sz="1800" b="1" i="0" u="none" strike="noStrike" cap="none">
                <a:solidFill>
                  <a:srgbClr val="0000FF"/>
                </a:solidFill>
                <a:latin typeface="Gill Sans"/>
                <a:ea typeface="Gill Sans"/>
                <a:cs typeface="Gill Sans"/>
                <a:sym typeface="Gill San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4"/>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fontScale="92500" lnSpcReduction="10000"/>
          </a:bodyPr>
          <a:lstStyle/>
          <a:p>
            <a:pPr marL="229500" lvl="0" indent="-229529" algn="l" rtl="0">
              <a:lnSpc>
                <a:spcPct val="100000"/>
              </a:lnSpc>
              <a:spcBef>
                <a:spcPts val="0"/>
              </a:spcBef>
              <a:spcAft>
                <a:spcPts val="0"/>
              </a:spcAft>
              <a:buSzPct val="92000"/>
              <a:buChar char="◼"/>
            </a:pPr>
            <a:r>
              <a:rPr lang="en-US" sz="1700"/>
              <a:t>Absolute Position</a:t>
            </a:r>
            <a:endParaRPr/>
          </a:p>
          <a:p>
            <a:pPr marL="472500" lvl="1" indent="-229558" algn="l" rtl="0">
              <a:lnSpc>
                <a:spcPct val="100000"/>
              </a:lnSpc>
              <a:spcBef>
                <a:spcPts val="764"/>
              </a:spcBef>
              <a:spcAft>
                <a:spcPts val="0"/>
              </a:spcAft>
              <a:buSzPct val="92000"/>
              <a:buChar char="◼"/>
            </a:pPr>
            <a:r>
              <a:rPr lang="en-US" sz="1700"/>
              <a:t>Refers to a specific position in the screen  </a:t>
            </a:r>
            <a:endParaRPr/>
          </a:p>
          <a:p>
            <a:pPr marL="472500" lvl="1" indent="-229558" algn="l" rtl="0">
              <a:lnSpc>
                <a:spcPct val="100000"/>
              </a:lnSpc>
              <a:spcBef>
                <a:spcPts val="764"/>
              </a:spcBef>
              <a:spcAft>
                <a:spcPts val="0"/>
              </a:spcAft>
              <a:buSzPct val="92000"/>
              <a:buChar char="◼"/>
            </a:pPr>
            <a:r>
              <a:rPr lang="en-US" sz="1700"/>
              <a:t>For example in HTML 5  moveTo(3,12), refer to location in the screen in 3 x axis and 12 y axis </a:t>
            </a:r>
            <a:endParaRPr/>
          </a:p>
          <a:p>
            <a:pPr marL="472500" lvl="1" indent="-229558" algn="l" rtl="0">
              <a:lnSpc>
                <a:spcPct val="100000"/>
              </a:lnSpc>
              <a:spcBef>
                <a:spcPts val="764"/>
              </a:spcBef>
              <a:spcAft>
                <a:spcPts val="0"/>
              </a:spcAft>
              <a:buSzPct val="92000"/>
              <a:buChar char="◼"/>
            </a:pPr>
            <a:r>
              <a:rPr lang="en-US" sz="1700"/>
              <a:t>This type is related to  Point in linear algebra</a:t>
            </a:r>
            <a:endParaRPr/>
          </a:p>
          <a:p>
            <a:pPr marL="229500" lvl="0" indent="-229529" algn="l" rtl="0">
              <a:lnSpc>
                <a:spcPct val="100000"/>
              </a:lnSpc>
              <a:spcBef>
                <a:spcPts val="764"/>
              </a:spcBef>
              <a:spcAft>
                <a:spcPts val="0"/>
              </a:spcAft>
              <a:buSzPct val="92000"/>
              <a:buChar char="◼"/>
            </a:pPr>
            <a:r>
              <a:rPr lang="en-US" sz="1700"/>
              <a:t>Relative Position</a:t>
            </a:r>
            <a:endParaRPr/>
          </a:p>
          <a:p>
            <a:pPr marL="472500" lvl="1" indent="-229558" algn="l" rtl="0">
              <a:lnSpc>
                <a:spcPct val="100000"/>
              </a:lnSpc>
              <a:spcBef>
                <a:spcPts val="764"/>
              </a:spcBef>
              <a:spcAft>
                <a:spcPts val="0"/>
              </a:spcAft>
              <a:buSzPct val="92000"/>
              <a:buChar char="◼"/>
            </a:pPr>
            <a:r>
              <a:rPr lang="en-US" sz="1700"/>
              <a:t>Refer to the new  position according to the position of another object</a:t>
            </a:r>
            <a:endParaRPr/>
          </a:p>
          <a:p>
            <a:pPr marL="472500" lvl="1" indent="-229558" algn="l" rtl="0">
              <a:lnSpc>
                <a:spcPct val="100000"/>
              </a:lnSpc>
              <a:spcBef>
                <a:spcPts val="764"/>
              </a:spcBef>
              <a:spcAft>
                <a:spcPts val="0"/>
              </a:spcAft>
              <a:buSzPct val="92000"/>
              <a:buChar char="◼"/>
            </a:pPr>
            <a:r>
              <a:rPr lang="en-US" sz="1700"/>
              <a:t>The position of something is specified by describing where it is in relation to some other known location</a:t>
            </a:r>
            <a:endParaRPr/>
          </a:p>
          <a:p>
            <a:pPr marL="472500" lvl="1" indent="-229558" algn="l" rtl="0">
              <a:lnSpc>
                <a:spcPct val="100000"/>
              </a:lnSpc>
              <a:spcBef>
                <a:spcPts val="764"/>
              </a:spcBef>
              <a:spcAft>
                <a:spcPts val="0"/>
              </a:spcAft>
              <a:buSzPct val="92000"/>
              <a:buChar char="◼"/>
            </a:pPr>
            <a:r>
              <a:rPr lang="en-US" sz="1700"/>
              <a:t>For example the chair is far from table by  12 pixel east and 15 pixel north</a:t>
            </a:r>
            <a:endParaRPr/>
          </a:p>
          <a:p>
            <a:pPr marL="472500" lvl="1" indent="-229558" algn="l" rtl="0">
              <a:lnSpc>
                <a:spcPct val="100000"/>
              </a:lnSpc>
              <a:spcBef>
                <a:spcPts val="764"/>
              </a:spcBef>
              <a:spcAft>
                <a:spcPts val="0"/>
              </a:spcAft>
              <a:buSzPct val="92000"/>
              <a:buChar char="◼"/>
            </a:pPr>
            <a:r>
              <a:rPr lang="en-US" sz="1700"/>
              <a:t>This type is related to vector definition that represents displacement from one object to another object</a:t>
            </a:r>
            <a:endParaRPr/>
          </a:p>
          <a:p>
            <a:pPr marL="472500" lvl="1" indent="-164652" algn="l" rtl="0">
              <a:lnSpc>
                <a:spcPct val="100000"/>
              </a:lnSpc>
              <a:spcBef>
                <a:spcPts val="672"/>
              </a:spcBef>
              <a:spcAft>
                <a:spcPts val="0"/>
              </a:spcAft>
              <a:buSzPct val="92000"/>
              <a:buNone/>
            </a:pPr>
            <a:endParaRPr/>
          </a:p>
        </p:txBody>
      </p:sp>
      <p:sp>
        <p:nvSpPr>
          <p:cNvPr id="764" name="Google Shape;764;p44"/>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765" name="Google Shape;765;p4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POSITIONING SYSTEM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5"/>
          <p:cNvSpPr txBox="1">
            <a:spLocks noGrp="1"/>
          </p:cNvSpPr>
          <p:nvPr>
            <p:ph type="body" idx="1"/>
          </p:nvPr>
        </p:nvSpPr>
        <p:spPr>
          <a:xfrm>
            <a:off x="665415" y="2250893"/>
            <a:ext cx="3815306" cy="53600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72"/>
              <a:buNone/>
            </a:pPr>
            <a:r>
              <a:rPr lang="en-US" b="1"/>
              <a:t>Cartesian coordinates </a:t>
            </a:r>
            <a:endParaRPr/>
          </a:p>
        </p:txBody>
      </p:sp>
      <p:sp>
        <p:nvSpPr>
          <p:cNvPr id="771" name="Google Shape;771;p45"/>
          <p:cNvSpPr txBox="1">
            <a:spLocks noGrp="1"/>
          </p:cNvSpPr>
          <p:nvPr>
            <p:ph type="body" idx="3"/>
          </p:nvPr>
        </p:nvSpPr>
        <p:spPr>
          <a:xfrm>
            <a:off x="4892802" y="2250893"/>
            <a:ext cx="3815305" cy="55337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72"/>
              <a:buNone/>
            </a:pPr>
            <a:r>
              <a:rPr lang="en-US" b="1"/>
              <a:t>Display (physical) coordinates</a:t>
            </a:r>
            <a:endParaRPr/>
          </a:p>
        </p:txBody>
      </p:sp>
      <p:sp>
        <p:nvSpPr>
          <p:cNvPr id="772" name="Google Shape;772;p45"/>
          <p:cNvSpPr txBox="1">
            <a:spLocks noGrp="1"/>
          </p:cNvSpPr>
          <p:nvPr>
            <p:ph type="body" idx="4294967295"/>
          </p:nvPr>
        </p:nvSpPr>
        <p:spPr>
          <a:xfrm>
            <a:off x="435894" y="2336003"/>
            <a:ext cx="8272212" cy="3522794"/>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656"/>
              <a:buNone/>
            </a:pPr>
            <a:endParaRPr sz="1800"/>
          </a:p>
        </p:txBody>
      </p:sp>
      <p:sp>
        <p:nvSpPr>
          <p:cNvPr id="773" name="Google Shape;773;p45"/>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COORDINATE SYSTEMS</a:t>
            </a:r>
            <a:endParaRPr/>
          </a:p>
        </p:txBody>
      </p:sp>
      <p:pic>
        <p:nvPicPr>
          <p:cNvPr id="774" name="Google Shape;774;p45"/>
          <p:cNvPicPr preferRelativeResize="0"/>
          <p:nvPr/>
        </p:nvPicPr>
        <p:blipFill rotWithShape="1">
          <a:blip r:embed="rId3">
            <a:alphaModFix/>
          </a:blip>
          <a:srcRect b="5510"/>
          <a:stretch/>
        </p:blipFill>
        <p:spPr>
          <a:xfrm>
            <a:off x="762126" y="2934180"/>
            <a:ext cx="3471545" cy="2561364"/>
          </a:xfrm>
          <a:prstGeom prst="rect">
            <a:avLst/>
          </a:prstGeom>
          <a:noFill/>
          <a:ln>
            <a:noFill/>
          </a:ln>
        </p:spPr>
      </p:pic>
      <p:pic>
        <p:nvPicPr>
          <p:cNvPr id="775" name="Google Shape;775;p45"/>
          <p:cNvPicPr preferRelativeResize="0"/>
          <p:nvPr/>
        </p:nvPicPr>
        <p:blipFill rotWithShape="1">
          <a:blip r:embed="rId4">
            <a:alphaModFix/>
          </a:blip>
          <a:srcRect b="20332"/>
          <a:stretch/>
        </p:blipFill>
        <p:spPr>
          <a:xfrm>
            <a:off x="4672712" y="3057359"/>
            <a:ext cx="2779648" cy="2264449"/>
          </a:xfrm>
          <a:prstGeom prst="rect">
            <a:avLst/>
          </a:prstGeom>
          <a:noFill/>
          <a:ln>
            <a:noFill/>
          </a:ln>
        </p:spPr>
      </p:pic>
      <p:sp>
        <p:nvSpPr>
          <p:cNvPr id="776" name="Google Shape;776;p45"/>
          <p:cNvSpPr txBox="1">
            <a:spLocks noGrp="1"/>
          </p:cNvSpPr>
          <p:nvPr>
            <p:ph type="sldNum" idx="12"/>
          </p:nvPr>
        </p:nvSpPr>
        <p:spPr>
          <a:xfrm>
            <a:off x="7918725" y="5956138"/>
            <a:ext cx="7893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675"/>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INTERACTIVE AND PASSIVE GRAPHICS</a:t>
            </a:r>
            <a:endParaRPr/>
          </a:p>
        </p:txBody>
      </p:sp>
      <p:graphicFrame>
        <p:nvGraphicFramePr>
          <p:cNvPr id="782" name="Google Shape;782;p46"/>
          <p:cNvGraphicFramePr/>
          <p:nvPr/>
        </p:nvGraphicFramePr>
        <p:xfrm>
          <a:off x="823855" y="1913036"/>
          <a:ext cx="7652650" cy="4533475"/>
        </p:xfrm>
        <a:graphic>
          <a:graphicData uri="http://schemas.openxmlformats.org/drawingml/2006/table">
            <a:tbl>
              <a:tblPr bandRow="1">
                <a:noFill/>
                <a:tableStyleId>{361250EC-539B-45C8-824C-F96BA053ABC9}</a:tableStyleId>
              </a:tblPr>
              <a:tblGrid>
                <a:gridCol w="3826325">
                  <a:extLst>
                    <a:ext uri="{9D8B030D-6E8A-4147-A177-3AD203B41FA5}">
                      <a16:colId xmlns:a16="http://schemas.microsoft.com/office/drawing/2014/main" val="20000"/>
                    </a:ext>
                  </a:extLst>
                </a:gridCol>
                <a:gridCol w="3826325">
                  <a:extLst>
                    <a:ext uri="{9D8B030D-6E8A-4147-A177-3AD203B41FA5}">
                      <a16:colId xmlns:a16="http://schemas.microsoft.com/office/drawing/2014/main" val="20001"/>
                    </a:ext>
                  </a:extLst>
                </a:gridCol>
              </a:tblGrid>
              <a:tr h="1258225">
                <a:tc>
                  <a:txBody>
                    <a:bodyPr/>
                    <a:lstStyle/>
                    <a:p>
                      <a:pPr marL="0" marR="0" lvl="0" indent="0" algn="ctr" rtl="0">
                        <a:lnSpc>
                          <a:spcPct val="107000"/>
                        </a:lnSpc>
                        <a:spcBef>
                          <a:spcPts val="0"/>
                        </a:spcBef>
                        <a:spcAft>
                          <a:spcPts val="0"/>
                        </a:spcAft>
                        <a:buClr>
                          <a:srgbClr val="000000"/>
                        </a:buClr>
                        <a:buSzPts val="1300"/>
                        <a:buFont typeface="Arial"/>
                        <a:buNone/>
                      </a:pPr>
                      <a:r>
                        <a:rPr lang="en-US" sz="1300" b="1" u="none" strike="noStrike" cap="none">
                          <a:solidFill>
                            <a:srgbClr val="FF0000"/>
                          </a:solidFill>
                        </a:rPr>
                        <a:t>(a) Non-Interactive or Passive Computer Graphics:</a:t>
                      </a:r>
                      <a:endParaRPr sz="1000" b="1" u="none" strike="noStrike" cap="none">
                        <a:solidFill>
                          <a:srgbClr val="FF0000"/>
                        </a:solidFill>
                      </a:endParaRPr>
                    </a:p>
                    <a:p>
                      <a:pPr marL="0" marR="0" lvl="0" indent="0" algn="ctr" rtl="0">
                        <a:lnSpc>
                          <a:spcPct val="107000"/>
                        </a:lnSpc>
                        <a:spcBef>
                          <a:spcPts val="2800"/>
                        </a:spcBef>
                        <a:spcAft>
                          <a:spcPts val="0"/>
                        </a:spcAft>
                        <a:buClr>
                          <a:srgbClr val="000000"/>
                        </a:buClr>
                        <a:buSzPts val="1300"/>
                        <a:buFont typeface="Arial"/>
                        <a:buNone/>
                      </a:pPr>
                      <a:r>
                        <a:rPr lang="en-US" sz="1300" b="1" u="none" strike="noStrike" cap="none">
                          <a:solidFill>
                            <a:srgbClr val="FF0000"/>
                          </a:solidFill>
                        </a:rPr>
                        <a:t> </a:t>
                      </a:r>
                      <a:endParaRPr sz="1000" b="1" u="none" strike="noStrike" cap="none">
                        <a:solidFill>
                          <a:srgbClr val="FF0000"/>
                        </a:solidFill>
                        <a:latin typeface="Calibri"/>
                        <a:ea typeface="Calibri"/>
                        <a:cs typeface="Calibri"/>
                        <a:sym typeface="Calibri"/>
                      </a:endParaRPr>
                    </a:p>
                  </a:txBody>
                  <a:tcPr marL="63950" marR="63950" marT="0" marB="0" anchor="ctr"/>
                </a:tc>
                <a:tc>
                  <a:txBody>
                    <a:bodyPr/>
                    <a:lstStyle/>
                    <a:p>
                      <a:pPr marL="0" marR="0" lvl="0" indent="0" algn="ctr" rtl="0">
                        <a:lnSpc>
                          <a:spcPct val="107000"/>
                        </a:lnSpc>
                        <a:spcBef>
                          <a:spcPts val="0"/>
                        </a:spcBef>
                        <a:spcAft>
                          <a:spcPts val="0"/>
                        </a:spcAft>
                        <a:buClr>
                          <a:srgbClr val="000000"/>
                        </a:buClr>
                        <a:buSzPts val="1300"/>
                        <a:buFont typeface="Arial"/>
                        <a:buNone/>
                      </a:pPr>
                      <a:r>
                        <a:rPr lang="en-US" sz="1300" b="1" u="none" strike="noStrike" cap="none">
                          <a:solidFill>
                            <a:srgbClr val="FF0000"/>
                          </a:solidFill>
                        </a:rPr>
                        <a:t>(b) Interactive Computer Graphics:</a:t>
                      </a:r>
                      <a:endParaRPr sz="1000" b="1" u="none" strike="noStrike" cap="none">
                        <a:solidFill>
                          <a:srgbClr val="FF0000"/>
                        </a:solidFill>
                      </a:endParaRPr>
                    </a:p>
                    <a:p>
                      <a:pPr marL="0" marR="0" lvl="0" indent="0" algn="ctr" rtl="0">
                        <a:lnSpc>
                          <a:spcPct val="107000"/>
                        </a:lnSpc>
                        <a:spcBef>
                          <a:spcPts val="2800"/>
                        </a:spcBef>
                        <a:spcAft>
                          <a:spcPts val="0"/>
                        </a:spcAft>
                        <a:buClr>
                          <a:srgbClr val="000000"/>
                        </a:buClr>
                        <a:buSzPts val="1300"/>
                        <a:buFont typeface="Arial"/>
                        <a:buNone/>
                      </a:pPr>
                      <a:r>
                        <a:rPr lang="en-US" sz="1300" b="1" u="none" strike="noStrike" cap="none">
                          <a:solidFill>
                            <a:srgbClr val="FF0000"/>
                          </a:solidFill>
                        </a:rPr>
                        <a:t> </a:t>
                      </a:r>
                      <a:endParaRPr sz="1000" b="1" u="none" strike="noStrike" cap="none">
                        <a:solidFill>
                          <a:srgbClr val="FF0000"/>
                        </a:solidFill>
                        <a:latin typeface="Calibri"/>
                        <a:ea typeface="Calibri"/>
                        <a:cs typeface="Calibri"/>
                        <a:sym typeface="Calibri"/>
                      </a:endParaRPr>
                    </a:p>
                  </a:txBody>
                  <a:tcPr marL="63950" marR="63950" marT="0" marB="0" anchor="ctr"/>
                </a:tc>
                <a:extLst>
                  <a:ext uri="{0D108BD9-81ED-4DB2-BD59-A6C34878D82A}">
                    <a16:rowId xmlns:a16="http://schemas.microsoft.com/office/drawing/2014/main" val="10000"/>
                  </a:ext>
                </a:extLst>
              </a:tr>
              <a:tr h="1637625">
                <a:tc>
                  <a:txBody>
                    <a:bodyPr/>
                    <a:lstStyle/>
                    <a:p>
                      <a:pPr marL="0" marR="0" lvl="0" indent="0" algn="ctr" rtl="0">
                        <a:lnSpc>
                          <a:spcPct val="107000"/>
                        </a:lnSpc>
                        <a:spcBef>
                          <a:spcPts val="0"/>
                        </a:spcBef>
                        <a:spcAft>
                          <a:spcPts val="0"/>
                        </a:spcAft>
                        <a:buClr>
                          <a:srgbClr val="000000"/>
                        </a:buClr>
                        <a:buSzPts val="1300"/>
                        <a:buFont typeface="Arial"/>
                        <a:buNone/>
                      </a:pPr>
                      <a:r>
                        <a:rPr lang="en-US" sz="1300" u="none" strike="noStrike" cap="none"/>
                        <a:t>In non-interactive computer graphics, the picture is produced on the monitor, and the user does not have any control over the image, i.e., the user cannot make any change in the rendered image. One example of its Titles shown on T.V.</a:t>
                      </a:r>
                      <a:endParaRPr sz="1000" u="none" strike="noStrike" cap="none">
                        <a:latin typeface="Calibri"/>
                        <a:ea typeface="Calibri"/>
                        <a:cs typeface="Calibri"/>
                        <a:sym typeface="Calibri"/>
                      </a:endParaRPr>
                    </a:p>
                  </a:txBody>
                  <a:tcPr marL="63950" marR="63950" marT="0" marB="0" anchor="ctr"/>
                </a:tc>
                <a:tc>
                  <a:txBody>
                    <a:bodyPr/>
                    <a:lstStyle/>
                    <a:p>
                      <a:pPr marL="0" marR="0" lvl="0" indent="0" algn="ctr" rtl="0">
                        <a:lnSpc>
                          <a:spcPct val="107000"/>
                        </a:lnSpc>
                        <a:spcBef>
                          <a:spcPts val="0"/>
                        </a:spcBef>
                        <a:spcAft>
                          <a:spcPts val="0"/>
                        </a:spcAft>
                        <a:buClr>
                          <a:srgbClr val="000000"/>
                        </a:buClr>
                        <a:buSzPts val="1300"/>
                        <a:buFont typeface="Arial"/>
                        <a:buNone/>
                      </a:pPr>
                      <a:r>
                        <a:rPr lang="en-US" sz="1300" u="none" strike="noStrike" cap="none"/>
                        <a:t>In interactive Computer Graphics users have some control over the picture, i.e., the user can make any change in the produced image. One example of it is the ping-pong game.</a:t>
                      </a:r>
                      <a:endParaRPr sz="1000" u="none" strike="noStrike" cap="none">
                        <a:latin typeface="Calibri"/>
                        <a:ea typeface="Calibri"/>
                        <a:cs typeface="Calibri"/>
                        <a:sym typeface="Calibri"/>
                      </a:endParaRPr>
                    </a:p>
                  </a:txBody>
                  <a:tcPr marL="63950" marR="63950" marT="0" marB="0" anchor="ctr"/>
                </a:tc>
                <a:extLst>
                  <a:ext uri="{0D108BD9-81ED-4DB2-BD59-A6C34878D82A}">
                    <a16:rowId xmlns:a16="http://schemas.microsoft.com/office/drawing/2014/main" val="10001"/>
                  </a:ext>
                </a:extLst>
              </a:tr>
              <a:tr h="1637625">
                <a:tc>
                  <a:txBody>
                    <a:bodyPr/>
                    <a:lstStyle/>
                    <a:p>
                      <a:pPr marL="0" marR="0" lvl="0" indent="0" algn="ctr" rtl="0">
                        <a:lnSpc>
                          <a:spcPct val="107000"/>
                        </a:lnSpc>
                        <a:spcBef>
                          <a:spcPts val="0"/>
                        </a:spcBef>
                        <a:spcAft>
                          <a:spcPts val="0"/>
                        </a:spcAft>
                        <a:buClr>
                          <a:srgbClr val="000000"/>
                        </a:buClr>
                        <a:buSzPts val="1300"/>
                        <a:buFont typeface="Arial"/>
                        <a:buNone/>
                      </a:pPr>
                      <a:r>
                        <a:rPr lang="en-US" sz="1300" u="none" strike="noStrike" cap="none"/>
                        <a:t>Non-interactive Graphics involves only one-way communication between the computer and the user, User can see the produced image, and he cannot make any change in the image. (Ex. movies)</a:t>
                      </a:r>
                      <a:endParaRPr sz="1000" u="none" strike="noStrike" cap="none">
                        <a:latin typeface="Calibri"/>
                        <a:ea typeface="Calibri"/>
                        <a:cs typeface="Calibri"/>
                        <a:sym typeface="Calibri"/>
                      </a:endParaRPr>
                    </a:p>
                  </a:txBody>
                  <a:tcPr marL="63950" marR="63950" marT="0" marB="0" anchor="ctr"/>
                </a:tc>
                <a:tc>
                  <a:txBody>
                    <a:bodyPr/>
                    <a:lstStyle/>
                    <a:p>
                      <a:pPr marL="0" marR="0" lvl="0" indent="0" algn="ctr" rtl="0">
                        <a:lnSpc>
                          <a:spcPct val="107000"/>
                        </a:lnSpc>
                        <a:spcBef>
                          <a:spcPts val="0"/>
                        </a:spcBef>
                        <a:spcAft>
                          <a:spcPts val="0"/>
                        </a:spcAft>
                        <a:buClr>
                          <a:srgbClr val="000000"/>
                        </a:buClr>
                        <a:buSzPts val="1300"/>
                        <a:buFont typeface="Arial"/>
                        <a:buNone/>
                      </a:pPr>
                      <a:r>
                        <a:rPr lang="en-US" sz="1300" u="none" strike="noStrike" cap="none"/>
                        <a:t>Interactive Computer Graphics requires two-way communication between the computer and the user. A User can see the image and make any change by sending his command with an input device.(Ex. games)</a:t>
                      </a:r>
                      <a:endParaRPr sz="1000" u="none" strike="noStrike" cap="none">
                        <a:latin typeface="Calibri"/>
                        <a:ea typeface="Calibri"/>
                        <a:cs typeface="Calibri"/>
                        <a:sym typeface="Calibri"/>
                      </a:endParaRPr>
                    </a:p>
                  </a:txBody>
                  <a:tcPr marL="63950" marR="63950" marT="0" marB="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7"/>
          <p:cNvSpPr txBox="1">
            <a:spLocks noGrp="1"/>
          </p:cNvSpPr>
          <p:nvPr>
            <p:ph type="body" idx="1"/>
          </p:nvPr>
        </p:nvSpPr>
        <p:spPr>
          <a:xfrm>
            <a:off x="457199" y="1943100"/>
            <a:ext cx="7728858" cy="360045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2208"/>
              <a:buChar char="◼"/>
            </a:pPr>
            <a:r>
              <a:rPr lang="en-US" sz="2400"/>
              <a:t>Hardware revolution</a:t>
            </a:r>
            <a:endParaRPr/>
          </a:p>
          <a:p>
            <a:pPr marL="472500" lvl="1" indent="-229500" algn="l" rtl="0">
              <a:lnSpc>
                <a:spcPct val="100000"/>
              </a:lnSpc>
              <a:spcBef>
                <a:spcPts val="800"/>
              </a:spcBef>
              <a:spcAft>
                <a:spcPts val="0"/>
              </a:spcAft>
              <a:buSzPts val="1840"/>
              <a:buChar char="◼"/>
            </a:pPr>
            <a:r>
              <a:rPr lang="en-US" sz="2000" b="1">
                <a:solidFill>
                  <a:srgbClr val="FF0000"/>
                </a:solidFill>
              </a:rPr>
              <a:t>Moore’s Law: </a:t>
            </a:r>
            <a:r>
              <a:rPr lang="en-US" sz="1900"/>
              <a:t>every 12-18 months, computer power improves by factor of 2 in price / performance as size shrinks</a:t>
            </a:r>
            <a:endParaRPr/>
          </a:p>
          <a:p>
            <a:pPr marL="472500" lvl="1" indent="-229500" algn="l" rtl="0">
              <a:lnSpc>
                <a:spcPct val="100000"/>
              </a:lnSpc>
              <a:spcBef>
                <a:spcPts val="800"/>
              </a:spcBef>
              <a:spcAft>
                <a:spcPts val="0"/>
              </a:spcAft>
              <a:buSzPts val="1748"/>
              <a:buChar char="◼"/>
            </a:pPr>
            <a:r>
              <a:rPr lang="en-US" sz="1900"/>
              <a:t>Newest CPUs are 64-bit with 4, 8, 16, even  56 cores</a:t>
            </a:r>
            <a:endParaRPr/>
          </a:p>
          <a:p>
            <a:pPr marL="472500" lvl="1" indent="-229500" algn="l" rtl="0">
              <a:lnSpc>
                <a:spcPct val="100000"/>
              </a:lnSpc>
              <a:spcBef>
                <a:spcPts val="800"/>
              </a:spcBef>
              <a:spcAft>
                <a:spcPts val="0"/>
              </a:spcAft>
              <a:buSzPts val="1748"/>
              <a:buChar char="◼"/>
            </a:pPr>
            <a:r>
              <a:rPr lang="en-US" sz="1900"/>
              <a:t>Intel Coffee Lake – a processor with up to 8 cores, 16 threads, and a fully featured graphics chip built in to the processor</a:t>
            </a:r>
            <a:endParaRPr/>
          </a:p>
          <a:p>
            <a:pPr marL="675000" lvl="2" indent="-202500" algn="l" rtl="0">
              <a:lnSpc>
                <a:spcPct val="100000"/>
              </a:lnSpc>
              <a:spcBef>
                <a:spcPts val="800"/>
              </a:spcBef>
              <a:spcAft>
                <a:spcPts val="0"/>
              </a:spcAft>
              <a:buSzPts val="1656"/>
              <a:buNone/>
            </a:pPr>
            <a:endParaRPr sz="1800"/>
          </a:p>
        </p:txBody>
      </p:sp>
      <p:sp>
        <p:nvSpPr>
          <p:cNvPr id="789" name="Google Shape;789;p4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ENABLING MODERN COMPUTER GRAPHICS (1)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8"/>
          <p:cNvSpPr txBox="1">
            <a:spLocks noGrp="1"/>
          </p:cNvSpPr>
          <p:nvPr>
            <p:ph type="body" idx="1"/>
          </p:nvPr>
        </p:nvSpPr>
        <p:spPr>
          <a:xfrm>
            <a:off x="457200" y="1943100"/>
            <a:ext cx="8369166" cy="277495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Input Devices</a:t>
            </a:r>
            <a:endParaRPr/>
          </a:p>
          <a:p>
            <a:pPr marL="472500" lvl="1" indent="-229500" algn="l" rtl="0">
              <a:lnSpc>
                <a:spcPct val="100000"/>
              </a:lnSpc>
              <a:spcBef>
                <a:spcPts val="690"/>
              </a:spcBef>
              <a:spcAft>
                <a:spcPts val="0"/>
              </a:spcAft>
              <a:buSzPts val="1104"/>
              <a:buChar char="◼"/>
            </a:pPr>
            <a:r>
              <a:rPr lang="en-US"/>
              <a:t>Mouse, tablet &amp; stylus, multi-touch, force feedback, and other game controllers (e.g., JoyCon for Nintendo Switch), scanner, digital camera (images, computer vision), etc.</a:t>
            </a:r>
            <a:endParaRPr/>
          </a:p>
          <a:p>
            <a:pPr marL="472500" lvl="1" indent="-229500" algn="l" rtl="0">
              <a:lnSpc>
                <a:spcPct val="100000"/>
              </a:lnSpc>
              <a:spcBef>
                <a:spcPts val="690"/>
              </a:spcBef>
              <a:spcAft>
                <a:spcPts val="0"/>
              </a:spcAft>
              <a:buSzPts val="1104"/>
              <a:buChar char="◼"/>
            </a:pPr>
            <a:r>
              <a:rPr lang="en-US"/>
              <a:t>Body as interaction device</a:t>
            </a:r>
            <a:endParaRPr/>
          </a:p>
          <a:p>
            <a:pPr marL="675000" lvl="2" indent="-202500" algn="l" rtl="0">
              <a:lnSpc>
                <a:spcPct val="100000"/>
              </a:lnSpc>
              <a:spcBef>
                <a:spcPts val="650"/>
              </a:spcBef>
              <a:spcAft>
                <a:spcPts val="0"/>
              </a:spcAft>
              <a:buSzPts val="920"/>
              <a:buChar char="◼"/>
            </a:pPr>
            <a:r>
              <a:rPr lang="en-US" u="sng">
                <a:solidFill>
                  <a:schemeClr val="hlink"/>
                </a:solidFill>
                <a:hlinkClick r:id="rId3"/>
              </a:rPr>
              <a:t>http://youtu.be/zXghYjh6Gro</a:t>
            </a:r>
            <a:endParaRPr/>
          </a:p>
          <a:p>
            <a:pPr marL="472500" lvl="1" indent="-229500" algn="l" rtl="0">
              <a:lnSpc>
                <a:spcPct val="100000"/>
              </a:lnSpc>
              <a:spcBef>
                <a:spcPts val="690"/>
              </a:spcBef>
              <a:spcAft>
                <a:spcPts val="0"/>
              </a:spcAft>
              <a:buSzPts val="1104"/>
              <a:buChar char="◼"/>
            </a:pPr>
            <a:r>
              <a:rPr lang="en-US"/>
              <a:t> Kinect is not as relevant anymore commercially b/c VR is more immersive</a:t>
            </a:r>
            <a:endParaRPr/>
          </a:p>
        </p:txBody>
      </p:sp>
      <p:sp>
        <p:nvSpPr>
          <p:cNvPr id="796" name="Google Shape;796;p4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ENABLING MODERN COMPUTER GRAPHICS (2) </a:t>
            </a:r>
            <a:endParaRPr/>
          </a:p>
        </p:txBody>
      </p:sp>
      <p:grpSp>
        <p:nvGrpSpPr>
          <p:cNvPr id="797" name="Google Shape;797;p48"/>
          <p:cNvGrpSpPr/>
          <p:nvPr/>
        </p:nvGrpSpPr>
        <p:grpSpPr>
          <a:xfrm>
            <a:off x="-456144" y="4179100"/>
            <a:ext cx="4484578" cy="1393993"/>
            <a:chOff x="-1373090" y="2929354"/>
            <a:chExt cx="4484578" cy="1393993"/>
          </a:xfrm>
        </p:grpSpPr>
        <p:pic>
          <p:nvPicPr>
            <p:cNvPr id="798" name="Google Shape;798;p48"/>
            <p:cNvPicPr preferRelativeResize="0"/>
            <p:nvPr/>
          </p:nvPicPr>
          <p:blipFill rotWithShape="1">
            <a:blip r:embed="rId4">
              <a:alphaModFix/>
            </a:blip>
            <a:srcRect/>
            <a:stretch/>
          </p:blipFill>
          <p:spPr>
            <a:xfrm>
              <a:off x="629920" y="2929354"/>
              <a:ext cx="2481568" cy="1393993"/>
            </a:xfrm>
            <a:prstGeom prst="rect">
              <a:avLst/>
            </a:prstGeom>
            <a:noFill/>
            <a:ln>
              <a:noFill/>
            </a:ln>
          </p:spPr>
        </p:pic>
        <p:sp>
          <p:nvSpPr>
            <p:cNvPr id="799" name="Google Shape;799;p48"/>
            <p:cNvSpPr txBox="1"/>
            <p:nvPr/>
          </p:nvSpPr>
          <p:spPr>
            <a:xfrm>
              <a:off x="-1373090" y="3411014"/>
              <a:ext cx="256032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Xbox Kinect:</a:t>
              </a:r>
              <a:endParaRPr sz="1400" b="0" i="0" u="none" strike="noStrike" cap="none">
                <a:solidFill>
                  <a:srgbClr val="000000"/>
                </a:solidFill>
                <a:latin typeface="Arial"/>
                <a:ea typeface="Arial"/>
                <a:cs typeface="Arial"/>
                <a:sym typeface="Arial"/>
              </a:endParaRPr>
            </a:p>
          </p:txBody>
        </p:sp>
      </p:grpSp>
      <p:sp>
        <p:nvSpPr>
          <p:cNvPr id="800" name="Google Shape;800;p48"/>
          <p:cNvSpPr txBox="1"/>
          <p:nvPr/>
        </p:nvSpPr>
        <p:spPr>
          <a:xfrm>
            <a:off x="3742530" y="4678462"/>
            <a:ext cx="256032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Leap Motion:</a:t>
            </a:r>
            <a:endParaRPr sz="1400" b="0" i="0" u="none" strike="noStrike" cap="none">
              <a:solidFill>
                <a:srgbClr val="000000"/>
              </a:solidFill>
              <a:latin typeface="Arial"/>
              <a:ea typeface="Arial"/>
              <a:cs typeface="Arial"/>
              <a:sym typeface="Arial"/>
            </a:endParaRPr>
          </a:p>
        </p:txBody>
      </p:sp>
      <p:pic>
        <p:nvPicPr>
          <p:cNvPr id="801" name="Google Shape;801;p48"/>
          <p:cNvPicPr preferRelativeResize="0"/>
          <p:nvPr/>
        </p:nvPicPr>
        <p:blipFill rotWithShape="1">
          <a:blip r:embed="rId5">
            <a:alphaModFix/>
          </a:blip>
          <a:srcRect/>
          <a:stretch/>
        </p:blipFill>
        <p:spPr>
          <a:xfrm>
            <a:off x="5750720" y="4179100"/>
            <a:ext cx="2478209" cy="13939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9"/>
          <p:cNvSpPr txBox="1">
            <a:spLocks noGrp="1"/>
          </p:cNvSpPr>
          <p:nvPr>
            <p:ph type="body" idx="1"/>
          </p:nvPr>
        </p:nvSpPr>
        <p:spPr>
          <a:xfrm>
            <a:off x="444501" y="1869478"/>
            <a:ext cx="4768590" cy="3531197"/>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Many form factors</a:t>
            </a:r>
            <a:endParaRPr/>
          </a:p>
          <a:p>
            <a:pPr marL="472500" lvl="1" indent="-229500" algn="l" rtl="0">
              <a:lnSpc>
                <a:spcPct val="100000"/>
              </a:lnSpc>
              <a:spcBef>
                <a:spcPts val="730"/>
              </a:spcBef>
              <a:spcAft>
                <a:spcPts val="0"/>
              </a:spcAft>
              <a:buSzPts val="1288"/>
              <a:buChar char="◼"/>
            </a:pPr>
            <a:r>
              <a:rPr lang="en-US" sz="1400"/>
              <a:t>Smartphones/laptops/desktops/tablets</a:t>
            </a:r>
            <a:endParaRPr/>
          </a:p>
          <a:p>
            <a:pPr marL="472500" lvl="1" indent="-229500" algn="l" rtl="0">
              <a:lnSpc>
                <a:spcPct val="100000"/>
              </a:lnSpc>
              <a:spcBef>
                <a:spcPts val="730"/>
              </a:spcBef>
              <a:spcAft>
                <a:spcPts val="0"/>
              </a:spcAft>
              <a:buSzPts val="1288"/>
              <a:buChar char="◼"/>
            </a:pPr>
            <a:r>
              <a:rPr lang="en-US" sz="1400"/>
              <a:t>Smart watches</a:t>
            </a:r>
            <a:endParaRPr/>
          </a:p>
          <a:p>
            <a:pPr marL="472500" lvl="1" indent="-229500" algn="l" rtl="0">
              <a:lnSpc>
                <a:spcPct val="100000"/>
              </a:lnSpc>
              <a:spcBef>
                <a:spcPts val="730"/>
              </a:spcBef>
              <a:spcAft>
                <a:spcPts val="0"/>
              </a:spcAft>
              <a:buSzPts val="1288"/>
              <a:buChar char="◼"/>
            </a:pPr>
            <a:r>
              <a:rPr lang="en-US" sz="1400"/>
              <a:t>Head-mounted displays (HMDs)</a:t>
            </a:r>
            <a:endParaRPr/>
          </a:p>
          <a:p>
            <a:pPr marL="675000" lvl="2" indent="-202500" algn="l" rtl="0">
              <a:lnSpc>
                <a:spcPct val="100000"/>
              </a:lnSpc>
              <a:spcBef>
                <a:spcPts val="690"/>
              </a:spcBef>
              <a:spcAft>
                <a:spcPts val="0"/>
              </a:spcAft>
              <a:buSzPts val="1104"/>
              <a:buChar char="◼"/>
            </a:pPr>
            <a:r>
              <a:rPr lang="en-US" sz="1200" u="sng">
                <a:solidFill>
                  <a:schemeClr val="hlink"/>
                </a:solidFill>
                <a:hlinkClick r:id="rId3"/>
              </a:rPr>
              <a:t>HTC Vive</a:t>
            </a:r>
            <a:endParaRPr sz="1200"/>
          </a:p>
          <a:p>
            <a:pPr marL="472500" lvl="1" indent="-229500" algn="l" rtl="0">
              <a:lnSpc>
                <a:spcPct val="100000"/>
              </a:lnSpc>
              <a:spcBef>
                <a:spcPts val="730"/>
              </a:spcBef>
              <a:spcAft>
                <a:spcPts val="0"/>
              </a:spcAft>
              <a:buSzPts val="1288"/>
              <a:buChar char="◼"/>
            </a:pPr>
            <a:r>
              <a:rPr lang="en-US" sz="1400"/>
              <a:t>Augmented Reality</a:t>
            </a:r>
            <a:endParaRPr/>
          </a:p>
          <a:p>
            <a:pPr marL="472500" lvl="1" indent="-229500" algn="l" rtl="0">
              <a:lnSpc>
                <a:spcPct val="100000"/>
              </a:lnSpc>
              <a:spcBef>
                <a:spcPts val="730"/>
              </a:spcBef>
              <a:spcAft>
                <a:spcPts val="0"/>
              </a:spcAft>
              <a:buSzPts val="1288"/>
              <a:buChar char="◼"/>
            </a:pPr>
            <a:r>
              <a:rPr lang="en-US" sz="1400"/>
              <a:t>Virtual Reality</a:t>
            </a:r>
            <a:endParaRPr/>
          </a:p>
          <a:p>
            <a:pPr marL="675000" lvl="2" indent="-202500" algn="l" rtl="0">
              <a:lnSpc>
                <a:spcPct val="100000"/>
              </a:lnSpc>
              <a:spcBef>
                <a:spcPts val="690"/>
              </a:spcBef>
              <a:spcAft>
                <a:spcPts val="0"/>
              </a:spcAft>
              <a:buSzPts val="1104"/>
              <a:buChar char="◼"/>
            </a:pPr>
            <a:r>
              <a:rPr lang="en-US" sz="1200"/>
              <a:t>AR vs VR: Different experiences!</a:t>
            </a:r>
            <a:endParaRPr/>
          </a:p>
        </p:txBody>
      </p:sp>
      <p:sp>
        <p:nvSpPr>
          <p:cNvPr id="808" name="Google Shape;808;p4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ENABLING MODERN COMPUTER GRAPHICS (3) </a:t>
            </a:r>
            <a:endParaRPr/>
          </a:p>
        </p:txBody>
      </p:sp>
      <p:grpSp>
        <p:nvGrpSpPr>
          <p:cNvPr id="809" name="Google Shape;809;p49"/>
          <p:cNvGrpSpPr/>
          <p:nvPr/>
        </p:nvGrpSpPr>
        <p:grpSpPr>
          <a:xfrm>
            <a:off x="1493969" y="5150986"/>
            <a:ext cx="1510156" cy="1276239"/>
            <a:chOff x="3971193" y="3028193"/>
            <a:chExt cx="2331752" cy="3034641"/>
          </a:xfrm>
        </p:grpSpPr>
        <p:pic>
          <p:nvPicPr>
            <p:cNvPr id="810" name="Google Shape;810;p49" descr="CaveImage"/>
            <p:cNvPicPr preferRelativeResize="0"/>
            <p:nvPr/>
          </p:nvPicPr>
          <p:blipFill rotWithShape="1">
            <a:blip r:embed="rId4">
              <a:alphaModFix/>
            </a:blip>
            <a:srcRect l="8142" t="14466" r="10849" b="8544"/>
            <a:stretch/>
          </p:blipFill>
          <p:spPr>
            <a:xfrm>
              <a:off x="4334819" y="3028193"/>
              <a:ext cx="1695364" cy="2489763"/>
            </a:xfrm>
            <a:prstGeom prst="rect">
              <a:avLst/>
            </a:prstGeom>
            <a:noFill/>
            <a:ln>
              <a:noFill/>
            </a:ln>
          </p:spPr>
        </p:pic>
        <p:sp>
          <p:nvSpPr>
            <p:cNvPr id="811" name="Google Shape;811;p49"/>
            <p:cNvSpPr txBox="1"/>
            <p:nvPr/>
          </p:nvSpPr>
          <p:spPr>
            <a:xfrm>
              <a:off x="3971193" y="5510244"/>
              <a:ext cx="2331752" cy="5525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Brown’s old Cave</a:t>
              </a:r>
              <a:endParaRPr sz="1400" b="0" i="0" u="none" strike="noStrike" cap="none">
                <a:solidFill>
                  <a:srgbClr val="000000"/>
                </a:solidFill>
                <a:latin typeface="Arial"/>
                <a:ea typeface="Arial"/>
                <a:cs typeface="Arial"/>
                <a:sym typeface="Arial"/>
              </a:endParaRPr>
            </a:p>
          </p:txBody>
        </p:sp>
      </p:grpSp>
      <p:grpSp>
        <p:nvGrpSpPr>
          <p:cNvPr id="812" name="Google Shape;812;p49"/>
          <p:cNvGrpSpPr/>
          <p:nvPr/>
        </p:nvGrpSpPr>
        <p:grpSpPr>
          <a:xfrm>
            <a:off x="4680890" y="3051110"/>
            <a:ext cx="1511320" cy="1166258"/>
            <a:chOff x="5655821" y="2174346"/>
            <a:chExt cx="1827782" cy="1410469"/>
          </a:xfrm>
        </p:grpSpPr>
        <p:pic>
          <p:nvPicPr>
            <p:cNvPr id="813" name="Google Shape;813;p49" descr="http://thefutureofthings.com/upload/items_icons/Microsoft-Surface-Computing_large.jpg"/>
            <p:cNvPicPr preferRelativeResize="0"/>
            <p:nvPr/>
          </p:nvPicPr>
          <p:blipFill rotWithShape="1">
            <a:blip r:embed="rId5">
              <a:alphaModFix/>
            </a:blip>
            <a:srcRect l="12543" t="9566"/>
            <a:stretch/>
          </p:blipFill>
          <p:spPr>
            <a:xfrm>
              <a:off x="5858285" y="2174346"/>
              <a:ext cx="1356638" cy="980209"/>
            </a:xfrm>
            <a:prstGeom prst="rect">
              <a:avLst/>
            </a:prstGeom>
            <a:noFill/>
            <a:ln>
              <a:noFill/>
            </a:ln>
          </p:spPr>
        </p:pic>
        <p:sp>
          <p:nvSpPr>
            <p:cNvPr id="814" name="Google Shape;814;p49"/>
            <p:cNvSpPr txBox="1"/>
            <p:nvPr/>
          </p:nvSpPr>
          <p:spPr>
            <a:xfrm>
              <a:off x="5655821" y="3138146"/>
              <a:ext cx="1827782" cy="4466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Microsoft’s first Surface</a:t>
              </a:r>
              <a:endParaRPr sz="1400" b="0" i="0" u="none" strike="noStrike" cap="none">
                <a:solidFill>
                  <a:srgbClr val="000000"/>
                </a:solidFill>
                <a:latin typeface="Arial"/>
                <a:ea typeface="Arial"/>
                <a:cs typeface="Arial"/>
                <a:sym typeface="Arial"/>
              </a:endParaRPr>
            </a:p>
          </p:txBody>
        </p:sp>
      </p:grpSp>
      <p:grpSp>
        <p:nvGrpSpPr>
          <p:cNvPr id="815" name="Google Shape;815;p49"/>
          <p:cNvGrpSpPr/>
          <p:nvPr/>
        </p:nvGrpSpPr>
        <p:grpSpPr>
          <a:xfrm>
            <a:off x="5232039" y="1770722"/>
            <a:ext cx="1405293" cy="1136975"/>
            <a:chOff x="6427385" y="526845"/>
            <a:chExt cx="1547474" cy="1252008"/>
          </a:xfrm>
        </p:grpSpPr>
        <p:pic>
          <p:nvPicPr>
            <p:cNvPr id="816" name="Google Shape;816;p49"/>
            <p:cNvPicPr preferRelativeResize="0"/>
            <p:nvPr/>
          </p:nvPicPr>
          <p:blipFill rotWithShape="1">
            <a:blip r:embed="rId6">
              <a:alphaModFix/>
            </a:blip>
            <a:srcRect/>
            <a:stretch/>
          </p:blipFill>
          <p:spPr>
            <a:xfrm>
              <a:off x="6657736" y="526845"/>
              <a:ext cx="1040705" cy="1164289"/>
            </a:xfrm>
            <a:prstGeom prst="rect">
              <a:avLst/>
            </a:prstGeom>
            <a:noFill/>
            <a:ln>
              <a:noFill/>
            </a:ln>
          </p:spPr>
        </p:pic>
        <p:sp>
          <p:nvSpPr>
            <p:cNvPr id="817" name="Google Shape;817;p49"/>
            <p:cNvSpPr txBox="1"/>
            <p:nvPr/>
          </p:nvSpPr>
          <p:spPr>
            <a:xfrm>
              <a:off x="6427385" y="1524667"/>
              <a:ext cx="1547474" cy="2541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Apple iPhone</a:t>
              </a:r>
              <a:endParaRPr sz="1400" b="0" i="0" u="none" strike="noStrike" cap="none">
                <a:solidFill>
                  <a:srgbClr val="000000"/>
                </a:solidFill>
                <a:latin typeface="Arial"/>
                <a:ea typeface="Arial"/>
                <a:cs typeface="Arial"/>
                <a:sym typeface="Arial"/>
              </a:endParaRPr>
            </a:p>
          </p:txBody>
        </p:sp>
      </p:grpSp>
      <p:grpSp>
        <p:nvGrpSpPr>
          <p:cNvPr id="818" name="Google Shape;818;p49"/>
          <p:cNvGrpSpPr/>
          <p:nvPr/>
        </p:nvGrpSpPr>
        <p:grpSpPr>
          <a:xfrm>
            <a:off x="6554072" y="1644521"/>
            <a:ext cx="1208632" cy="1139333"/>
            <a:chOff x="7661369" y="660677"/>
            <a:chExt cx="1208632" cy="1139333"/>
          </a:xfrm>
        </p:grpSpPr>
        <p:sp>
          <p:nvSpPr>
            <p:cNvPr id="819" name="Google Shape;819;p49"/>
            <p:cNvSpPr txBox="1"/>
            <p:nvPr/>
          </p:nvSpPr>
          <p:spPr>
            <a:xfrm>
              <a:off x="7661369" y="1569178"/>
              <a:ext cx="120863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Android Phones</a:t>
              </a:r>
              <a:endParaRPr sz="1400" b="0" i="0" u="none" strike="noStrike" cap="none">
                <a:solidFill>
                  <a:srgbClr val="000000"/>
                </a:solidFill>
                <a:latin typeface="Arial"/>
                <a:ea typeface="Arial"/>
                <a:cs typeface="Arial"/>
                <a:sym typeface="Arial"/>
              </a:endParaRPr>
            </a:p>
          </p:txBody>
        </p:sp>
        <p:pic>
          <p:nvPicPr>
            <p:cNvPr id="820" name="Google Shape;820;p49"/>
            <p:cNvPicPr preferRelativeResize="0"/>
            <p:nvPr/>
          </p:nvPicPr>
          <p:blipFill rotWithShape="1">
            <a:blip r:embed="rId7">
              <a:alphaModFix/>
            </a:blip>
            <a:srcRect/>
            <a:stretch/>
          </p:blipFill>
          <p:spPr>
            <a:xfrm>
              <a:off x="7900314" y="660677"/>
              <a:ext cx="756303" cy="984027"/>
            </a:xfrm>
            <a:prstGeom prst="rect">
              <a:avLst/>
            </a:prstGeom>
            <a:noFill/>
            <a:ln>
              <a:noFill/>
            </a:ln>
          </p:spPr>
        </p:pic>
      </p:grpSp>
      <p:grpSp>
        <p:nvGrpSpPr>
          <p:cNvPr id="821" name="Google Shape;821;p49"/>
          <p:cNvGrpSpPr/>
          <p:nvPr/>
        </p:nvGrpSpPr>
        <p:grpSpPr>
          <a:xfrm>
            <a:off x="7497853" y="4321720"/>
            <a:ext cx="1351076" cy="1097360"/>
            <a:chOff x="4291299" y="3487440"/>
            <a:chExt cx="1674929" cy="1354319"/>
          </a:xfrm>
        </p:grpSpPr>
        <p:pic>
          <p:nvPicPr>
            <p:cNvPr id="822" name="Google Shape;822;p49"/>
            <p:cNvPicPr preferRelativeResize="0"/>
            <p:nvPr/>
          </p:nvPicPr>
          <p:blipFill rotWithShape="1">
            <a:blip r:embed="rId8">
              <a:alphaModFix/>
            </a:blip>
            <a:srcRect/>
            <a:stretch/>
          </p:blipFill>
          <p:spPr>
            <a:xfrm>
              <a:off x="4356889" y="3487440"/>
              <a:ext cx="1537976" cy="1023453"/>
            </a:xfrm>
            <a:prstGeom prst="rect">
              <a:avLst/>
            </a:prstGeom>
            <a:noFill/>
            <a:ln>
              <a:noFill/>
            </a:ln>
          </p:spPr>
        </p:pic>
        <p:sp>
          <p:nvSpPr>
            <p:cNvPr id="823" name="Google Shape;823;p49"/>
            <p:cNvSpPr txBox="1"/>
            <p:nvPr/>
          </p:nvSpPr>
          <p:spPr>
            <a:xfrm>
              <a:off x="4291299" y="4556875"/>
              <a:ext cx="1674929" cy="284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Google Cardboard</a:t>
              </a:r>
              <a:endParaRPr sz="1400" b="0" i="0" u="none" strike="noStrike" cap="none">
                <a:solidFill>
                  <a:srgbClr val="000000"/>
                </a:solidFill>
                <a:latin typeface="Arial"/>
                <a:ea typeface="Arial"/>
                <a:cs typeface="Arial"/>
                <a:sym typeface="Arial"/>
              </a:endParaRPr>
            </a:p>
          </p:txBody>
        </p:sp>
      </p:grpSp>
      <p:grpSp>
        <p:nvGrpSpPr>
          <p:cNvPr id="824" name="Google Shape;824;p49"/>
          <p:cNvGrpSpPr/>
          <p:nvPr/>
        </p:nvGrpSpPr>
        <p:grpSpPr>
          <a:xfrm>
            <a:off x="7787485" y="1382097"/>
            <a:ext cx="1208632" cy="1512168"/>
            <a:chOff x="7787485" y="524847"/>
            <a:chExt cx="1208632" cy="1512168"/>
          </a:xfrm>
        </p:grpSpPr>
        <p:pic>
          <p:nvPicPr>
            <p:cNvPr id="825" name="Google Shape;825;p49"/>
            <p:cNvPicPr preferRelativeResize="0"/>
            <p:nvPr/>
          </p:nvPicPr>
          <p:blipFill rotWithShape="1">
            <a:blip r:embed="rId9">
              <a:alphaModFix/>
            </a:blip>
            <a:srcRect/>
            <a:stretch/>
          </p:blipFill>
          <p:spPr>
            <a:xfrm>
              <a:off x="7866219" y="524847"/>
              <a:ext cx="982710" cy="1241490"/>
            </a:xfrm>
            <a:prstGeom prst="rect">
              <a:avLst/>
            </a:prstGeom>
            <a:noFill/>
            <a:ln>
              <a:noFill/>
            </a:ln>
          </p:spPr>
        </p:pic>
        <p:sp>
          <p:nvSpPr>
            <p:cNvPr id="826" name="Google Shape;826;p49"/>
            <p:cNvSpPr txBox="1"/>
            <p:nvPr/>
          </p:nvSpPr>
          <p:spPr>
            <a:xfrm>
              <a:off x="7787485" y="1806183"/>
              <a:ext cx="120863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Tablets</a:t>
              </a:r>
              <a:endParaRPr sz="1400" b="0" i="0" u="none" strike="noStrike" cap="none">
                <a:solidFill>
                  <a:srgbClr val="000000"/>
                </a:solidFill>
                <a:latin typeface="Arial"/>
                <a:ea typeface="Arial"/>
                <a:cs typeface="Arial"/>
                <a:sym typeface="Arial"/>
              </a:endParaRPr>
            </a:p>
          </p:txBody>
        </p:sp>
      </p:grpSp>
      <p:grpSp>
        <p:nvGrpSpPr>
          <p:cNvPr id="827" name="Google Shape;827;p49"/>
          <p:cNvGrpSpPr/>
          <p:nvPr/>
        </p:nvGrpSpPr>
        <p:grpSpPr>
          <a:xfrm>
            <a:off x="3088091" y="5212367"/>
            <a:ext cx="1634085" cy="1170771"/>
            <a:chOff x="6084788" y="2291599"/>
            <a:chExt cx="1634085" cy="1170771"/>
          </a:xfrm>
        </p:grpSpPr>
        <p:sp>
          <p:nvSpPr>
            <p:cNvPr id="828" name="Google Shape;828;p49"/>
            <p:cNvSpPr txBox="1"/>
            <p:nvPr/>
          </p:nvSpPr>
          <p:spPr>
            <a:xfrm>
              <a:off x="6084788" y="3231538"/>
              <a:ext cx="16340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Microsoft Hololens</a:t>
              </a:r>
              <a:endParaRPr sz="900" b="1" i="0" u="none" strike="noStrike" cap="none">
                <a:solidFill>
                  <a:schemeClr val="dk1"/>
                </a:solidFill>
                <a:latin typeface="Verdana"/>
                <a:ea typeface="Verdana"/>
                <a:cs typeface="Verdana"/>
                <a:sym typeface="Verdana"/>
              </a:endParaRPr>
            </a:p>
          </p:txBody>
        </p:sp>
        <p:pic>
          <p:nvPicPr>
            <p:cNvPr id="829" name="Google Shape;829;p49"/>
            <p:cNvPicPr preferRelativeResize="0"/>
            <p:nvPr/>
          </p:nvPicPr>
          <p:blipFill rotWithShape="1">
            <a:blip r:embed="rId10">
              <a:alphaModFix/>
            </a:blip>
            <a:srcRect/>
            <a:stretch/>
          </p:blipFill>
          <p:spPr>
            <a:xfrm>
              <a:off x="6172175" y="2291599"/>
              <a:ext cx="1398460" cy="784942"/>
            </a:xfrm>
            <a:prstGeom prst="rect">
              <a:avLst/>
            </a:prstGeom>
            <a:noFill/>
            <a:ln>
              <a:noFill/>
            </a:ln>
          </p:spPr>
        </p:pic>
      </p:grpSp>
      <p:grpSp>
        <p:nvGrpSpPr>
          <p:cNvPr id="830" name="Google Shape;830;p49"/>
          <p:cNvGrpSpPr/>
          <p:nvPr/>
        </p:nvGrpSpPr>
        <p:grpSpPr>
          <a:xfrm>
            <a:off x="6022425" y="2871376"/>
            <a:ext cx="2780564" cy="1349325"/>
            <a:chOff x="6022425" y="2014125"/>
            <a:chExt cx="2780564" cy="1349325"/>
          </a:xfrm>
        </p:grpSpPr>
        <p:grpSp>
          <p:nvGrpSpPr>
            <p:cNvPr id="831" name="Google Shape;831;p49"/>
            <p:cNvGrpSpPr/>
            <p:nvPr/>
          </p:nvGrpSpPr>
          <p:grpSpPr>
            <a:xfrm>
              <a:off x="7663426" y="2313725"/>
              <a:ext cx="1139563" cy="1049725"/>
              <a:chOff x="3723024" y="1785300"/>
              <a:chExt cx="1563662" cy="1440390"/>
            </a:xfrm>
          </p:grpSpPr>
          <p:pic>
            <p:nvPicPr>
              <p:cNvPr id="832" name="Google Shape;832;p49"/>
              <p:cNvPicPr preferRelativeResize="0"/>
              <p:nvPr/>
            </p:nvPicPr>
            <p:blipFill rotWithShape="1">
              <a:blip r:embed="rId11">
                <a:alphaModFix/>
              </a:blip>
              <a:srcRect/>
              <a:stretch/>
            </p:blipFill>
            <p:spPr>
              <a:xfrm>
                <a:off x="3738860" y="1785300"/>
                <a:ext cx="1547826" cy="1159375"/>
              </a:xfrm>
              <a:prstGeom prst="rect">
                <a:avLst/>
              </a:prstGeom>
              <a:noFill/>
              <a:ln>
                <a:noFill/>
              </a:ln>
            </p:spPr>
          </p:pic>
          <p:sp>
            <p:nvSpPr>
              <p:cNvPr id="833" name="Google Shape;833;p49"/>
              <p:cNvSpPr txBox="1"/>
              <p:nvPr/>
            </p:nvSpPr>
            <p:spPr>
              <a:xfrm>
                <a:off x="3723024" y="2908952"/>
                <a:ext cx="1548010" cy="3167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Android Wear</a:t>
                </a:r>
                <a:endParaRPr sz="1400" b="0" i="0" u="none" strike="noStrike" cap="none">
                  <a:solidFill>
                    <a:srgbClr val="000000"/>
                  </a:solidFill>
                  <a:latin typeface="Arial"/>
                  <a:ea typeface="Arial"/>
                  <a:cs typeface="Arial"/>
                  <a:sym typeface="Arial"/>
                </a:endParaRPr>
              </a:p>
            </p:txBody>
          </p:sp>
        </p:grpSp>
        <p:grpSp>
          <p:nvGrpSpPr>
            <p:cNvPr id="834" name="Google Shape;834;p49"/>
            <p:cNvGrpSpPr/>
            <p:nvPr/>
          </p:nvGrpSpPr>
          <p:grpSpPr>
            <a:xfrm>
              <a:off x="6022425" y="2014125"/>
              <a:ext cx="1511320" cy="1311360"/>
              <a:chOff x="6022425" y="2014125"/>
              <a:chExt cx="1511320" cy="1311360"/>
            </a:xfrm>
          </p:grpSpPr>
          <p:pic>
            <p:nvPicPr>
              <p:cNvPr id="835" name="Google Shape;835;p49"/>
              <p:cNvPicPr preferRelativeResize="0"/>
              <p:nvPr/>
            </p:nvPicPr>
            <p:blipFill rotWithShape="1">
              <a:blip r:embed="rId12">
                <a:alphaModFix/>
              </a:blip>
              <a:srcRect/>
              <a:stretch/>
            </p:blipFill>
            <p:spPr>
              <a:xfrm>
                <a:off x="6159673" y="2014125"/>
                <a:ext cx="1188050" cy="1188050"/>
              </a:xfrm>
              <a:prstGeom prst="rect">
                <a:avLst/>
              </a:prstGeom>
              <a:noFill/>
              <a:ln>
                <a:noFill/>
              </a:ln>
            </p:spPr>
          </p:pic>
          <p:sp>
            <p:nvSpPr>
              <p:cNvPr id="836" name="Google Shape;836;p49"/>
              <p:cNvSpPr txBox="1"/>
              <p:nvPr/>
            </p:nvSpPr>
            <p:spPr>
              <a:xfrm>
                <a:off x="6022425" y="3094653"/>
                <a:ext cx="1511320"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Apple Watch</a:t>
                </a:r>
                <a:endParaRPr sz="1400" b="0" i="0" u="none" strike="noStrike" cap="none">
                  <a:solidFill>
                    <a:srgbClr val="000000"/>
                  </a:solidFill>
                  <a:latin typeface="Arial"/>
                  <a:ea typeface="Arial"/>
                  <a:cs typeface="Arial"/>
                  <a:sym typeface="Arial"/>
                </a:endParaRPr>
              </a:p>
            </p:txBody>
          </p:sp>
        </p:grpSp>
      </p:grpSp>
      <p:sp>
        <p:nvSpPr>
          <p:cNvPr id="837" name="Google Shape;837;p49"/>
          <p:cNvSpPr txBox="1"/>
          <p:nvPr/>
        </p:nvSpPr>
        <p:spPr>
          <a:xfrm>
            <a:off x="4750696" y="5188248"/>
            <a:ext cx="1026111"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Vive Focus</a:t>
            </a:r>
            <a:endParaRPr sz="1400" b="0" i="0" u="none" strike="noStrike" cap="none">
              <a:solidFill>
                <a:srgbClr val="000000"/>
              </a:solidFill>
              <a:latin typeface="Arial"/>
              <a:ea typeface="Arial"/>
              <a:cs typeface="Arial"/>
              <a:sym typeface="Arial"/>
            </a:endParaRPr>
          </a:p>
        </p:txBody>
      </p:sp>
      <p:grpSp>
        <p:nvGrpSpPr>
          <p:cNvPr id="838" name="Google Shape;838;p49"/>
          <p:cNvGrpSpPr/>
          <p:nvPr/>
        </p:nvGrpSpPr>
        <p:grpSpPr>
          <a:xfrm>
            <a:off x="6048236" y="4322358"/>
            <a:ext cx="1178191" cy="1096723"/>
            <a:chOff x="5680022" y="3498667"/>
            <a:chExt cx="1178191" cy="1096723"/>
          </a:xfrm>
        </p:grpSpPr>
        <p:sp>
          <p:nvSpPr>
            <p:cNvPr id="839" name="Google Shape;839;p49"/>
            <p:cNvSpPr txBox="1"/>
            <p:nvPr/>
          </p:nvSpPr>
          <p:spPr>
            <a:xfrm>
              <a:off x="5682889" y="4364558"/>
              <a:ext cx="1172456"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Verdana"/>
                  <a:ea typeface="Verdana"/>
                  <a:cs typeface="Verdana"/>
                  <a:sym typeface="Verdana"/>
                </a:rPr>
                <a:t>Oculus Rift</a:t>
              </a:r>
              <a:endParaRPr sz="1400" b="0" i="0" u="none" strike="noStrike" cap="none">
                <a:solidFill>
                  <a:srgbClr val="000000"/>
                </a:solidFill>
                <a:latin typeface="Arial"/>
                <a:ea typeface="Arial"/>
                <a:cs typeface="Arial"/>
                <a:sym typeface="Arial"/>
              </a:endParaRPr>
            </a:p>
          </p:txBody>
        </p:sp>
        <p:pic>
          <p:nvPicPr>
            <p:cNvPr id="840" name="Google Shape;840;p49" descr="https://s3.amazonaws.com/static.oculus.com/website/2016/03/riftshipping2.jpg"/>
            <p:cNvPicPr preferRelativeResize="0"/>
            <p:nvPr/>
          </p:nvPicPr>
          <p:blipFill rotWithShape="1">
            <a:blip r:embed="rId13">
              <a:alphaModFix/>
            </a:blip>
            <a:srcRect/>
            <a:stretch/>
          </p:blipFill>
          <p:spPr>
            <a:xfrm>
              <a:off x="5680022" y="3498667"/>
              <a:ext cx="1178191" cy="829265"/>
            </a:xfrm>
            <a:prstGeom prst="rect">
              <a:avLst/>
            </a:prstGeom>
            <a:noFill/>
            <a:ln>
              <a:noFill/>
            </a:ln>
          </p:spPr>
        </p:pic>
      </p:grpSp>
      <p:pic>
        <p:nvPicPr>
          <p:cNvPr id="841" name="Google Shape;841;p49"/>
          <p:cNvPicPr preferRelativeResize="0"/>
          <p:nvPr/>
        </p:nvPicPr>
        <p:blipFill rotWithShape="1">
          <a:blip r:embed="rId14">
            <a:alphaModFix/>
          </a:blip>
          <a:srcRect/>
          <a:stretch/>
        </p:blipFill>
        <p:spPr>
          <a:xfrm>
            <a:off x="4620771" y="4321721"/>
            <a:ext cx="1244575" cy="8292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b="1"/>
              <a:t>Art, entertainment, publishing:</a:t>
            </a:r>
            <a:r>
              <a:rPr lang="en-US" sz="1600"/>
              <a:t> </a:t>
            </a:r>
            <a:endParaRPr/>
          </a:p>
          <a:p>
            <a:pPr marL="675000" lvl="2" indent="-202500" algn="l" rtl="0">
              <a:lnSpc>
                <a:spcPct val="100000"/>
              </a:lnSpc>
              <a:spcBef>
                <a:spcPts val="770"/>
              </a:spcBef>
              <a:spcAft>
                <a:spcPts val="0"/>
              </a:spcAft>
              <a:buSzPts val="1472"/>
              <a:buChar char="◼"/>
            </a:pPr>
            <a:r>
              <a:rPr lang="en-US" sz="1600"/>
              <a:t>movies, TV, books, magazines, games</a:t>
            </a:r>
            <a:endParaRPr/>
          </a:p>
        </p:txBody>
      </p:sp>
      <p:pic>
        <p:nvPicPr>
          <p:cNvPr id="123" name="Google Shape;123;p4" descr="History"/>
          <p:cNvPicPr preferRelativeResize="0"/>
          <p:nvPr/>
        </p:nvPicPr>
        <p:blipFill rotWithShape="1">
          <a:blip r:embed="rId3">
            <a:alphaModFix/>
          </a:blip>
          <a:srcRect/>
          <a:stretch/>
        </p:blipFill>
        <p:spPr>
          <a:xfrm>
            <a:off x="2676680" y="1906521"/>
            <a:ext cx="1259681" cy="1600200"/>
          </a:xfrm>
          <a:prstGeom prst="rect">
            <a:avLst/>
          </a:prstGeom>
          <a:noFill/>
          <a:ln>
            <a:noFill/>
          </a:ln>
        </p:spPr>
      </p:pic>
      <p:pic>
        <p:nvPicPr>
          <p:cNvPr id="124" name="Google Shape;124;p4" descr="Jobs"/>
          <p:cNvPicPr preferRelativeResize="0"/>
          <p:nvPr/>
        </p:nvPicPr>
        <p:blipFill rotWithShape="1">
          <a:blip r:embed="rId4">
            <a:alphaModFix/>
          </a:blip>
          <a:srcRect/>
          <a:stretch/>
        </p:blipFill>
        <p:spPr>
          <a:xfrm>
            <a:off x="2737372" y="4832944"/>
            <a:ext cx="1241822" cy="1377553"/>
          </a:xfrm>
          <a:prstGeom prst="rect">
            <a:avLst/>
          </a:prstGeom>
          <a:noFill/>
          <a:ln>
            <a:noFill/>
          </a:ln>
        </p:spPr>
      </p:pic>
      <p:pic>
        <p:nvPicPr>
          <p:cNvPr id="125" name="Google Shape;125;p4" descr="Press Box"/>
          <p:cNvPicPr preferRelativeResize="0"/>
          <p:nvPr/>
        </p:nvPicPr>
        <p:blipFill rotWithShape="1">
          <a:blip r:embed="rId5">
            <a:alphaModFix/>
          </a:blip>
          <a:srcRect/>
          <a:stretch/>
        </p:blipFill>
        <p:spPr>
          <a:xfrm>
            <a:off x="4307649" y="2180497"/>
            <a:ext cx="1122760" cy="1491854"/>
          </a:xfrm>
          <a:prstGeom prst="rect">
            <a:avLst/>
          </a:prstGeom>
          <a:noFill/>
          <a:ln>
            <a:noFill/>
          </a:ln>
        </p:spPr>
      </p:pic>
      <p:graphicFrame>
        <p:nvGraphicFramePr>
          <p:cNvPr id="126" name="Google Shape;126;p4"/>
          <p:cNvGraphicFramePr/>
          <p:nvPr/>
        </p:nvGraphicFramePr>
        <p:xfrm>
          <a:off x="5086350" y="4326332"/>
          <a:ext cx="2514600" cy="1195388"/>
        </p:xfrm>
        <a:graphic>
          <a:graphicData uri="http://schemas.openxmlformats.org/presentationml/2006/ole">
            <mc:AlternateContent xmlns:mc="http://schemas.openxmlformats.org/markup-compatibility/2006">
              <mc:Choice xmlns:v="urn:schemas-microsoft-com:vml" Requires="v">
                <p:oleObj r:id="rId6" imgW="2514600" imgH="1195388" progId="Imaging.Document">
                  <p:embed/>
                </p:oleObj>
              </mc:Choice>
              <mc:Fallback>
                <p:oleObj r:id="rId6" imgW="2514600" imgH="1195388" progId="Imaging.Document">
                  <p:embed/>
                  <p:pic>
                    <p:nvPicPr>
                      <p:cNvPr id="126" name="Google Shape;126;p4"/>
                      <p:cNvPicPr preferRelativeResize="0"/>
                      <p:nvPr/>
                    </p:nvPicPr>
                    <p:blipFill rotWithShape="1">
                      <a:blip r:embed="rId7">
                        <a:alphaModFix/>
                      </a:blip>
                      <a:srcRect/>
                      <a:stretch/>
                    </p:blipFill>
                    <p:spPr>
                      <a:xfrm>
                        <a:off x="5086350" y="4326332"/>
                        <a:ext cx="2514600" cy="1195388"/>
                      </a:xfrm>
                      <a:prstGeom prst="rect">
                        <a:avLst/>
                      </a:prstGeom>
                      <a:noFill/>
                      <a:ln>
                        <a:noFill/>
                      </a:ln>
                    </p:spPr>
                  </p:pic>
                </p:oleObj>
              </mc:Fallback>
            </mc:AlternateContent>
          </a:graphicData>
        </a:graphic>
      </p:graphicFrame>
      <p:pic>
        <p:nvPicPr>
          <p:cNvPr id="127" name="Google Shape;127;p4" descr="http://www.quake3world.com/images/xaero-t6.jpg"/>
          <p:cNvPicPr preferRelativeResize="0"/>
          <p:nvPr/>
        </p:nvPicPr>
        <p:blipFill rotWithShape="1">
          <a:blip r:embed="rId8">
            <a:alphaModFix/>
          </a:blip>
          <a:srcRect/>
          <a:stretch/>
        </p:blipFill>
        <p:spPr>
          <a:xfrm>
            <a:off x="6628606" y="2414187"/>
            <a:ext cx="1285875" cy="969169"/>
          </a:xfrm>
          <a:prstGeom prst="rect">
            <a:avLst/>
          </a:prstGeom>
          <a:noFill/>
          <a:ln>
            <a:noFill/>
          </a:ln>
        </p:spPr>
      </p:pic>
      <p:sp>
        <p:nvSpPr>
          <p:cNvPr id="128" name="Google Shape;128;p4"/>
          <p:cNvSpPr txBox="1"/>
          <p:nvPr/>
        </p:nvSpPr>
        <p:spPr>
          <a:xfrm>
            <a:off x="457200" y="1371600"/>
            <a:ext cx="8229600" cy="457200"/>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100000"/>
              </a:lnSpc>
              <a:spcBef>
                <a:spcPts val="0"/>
              </a:spcBef>
              <a:spcAft>
                <a:spcPts val="0"/>
              </a:spcAft>
              <a:buClr>
                <a:schemeClr val="lt1"/>
              </a:buClr>
              <a:buSzPct val="100000"/>
              <a:buFont typeface="Gill Sans"/>
              <a:buNone/>
            </a:pPr>
            <a:r>
              <a:rPr lang="en-US" sz="2100" b="0" i="0" u="none" strike="noStrike" cap="none">
                <a:solidFill>
                  <a:schemeClr val="lt1"/>
                </a:solidFill>
                <a:latin typeface="Gill Sans"/>
                <a:ea typeface="Gill Sans"/>
                <a:cs typeface="Gill Sans"/>
                <a:sym typeface="Gill Sans"/>
              </a:rPr>
              <a:t>USES OF COMPUTER GRAPHICS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0"/>
          <p:cNvSpPr txBox="1">
            <a:spLocks noGrp="1"/>
          </p:cNvSpPr>
          <p:nvPr>
            <p:ph type="body" idx="1"/>
          </p:nvPr>
        </p:nvSpPr>
        <p:spPr>
          <a:xfrm>
            <a:off x="457200" y="1943100"/>
            <a:ext cx="8229600" cy="360045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Easily accessible AR through smartphones</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229500" algn="l" rtl="0">
              <a:lnSpc>
                <a:spcPct val="100000"/>
              </a:lnSpc>
              <a:spcBef>
                <a:spcPts val="710"/>
              </a:spcBef>
              <a:spcAft>
                <a:spcPts val="0"/>
              </a:spcAft>
              <a:buSzPts val="1196"/>
              <a:buChar char="◼"/>
            </a:pPr>
            <a:r>
              <a:rPr lang="en-US"/>
              <a:t>Advanced AR through Microsoft Hololens 2</a:t>
            </a:r>
            <a:endParaRPr/>
          </a:p>
          <a:p>
            <a:pPr marL="472500" lvl="1" indent="-229500" algn="l" rtl="0">
              <a:lnSpc>
                <a:spcPct val="100000"/>
              </a:lnSpc>
              <a:spcBef>
                <a:spcPts val="690"/>
              </a:spcBef>
              <a:spcAft>
                <a:spcPts val="0"/>
              </a:spcAft>
              <a:buSzPts val="1104"/>
              <a:buChar char="◼"/>
            </a:pPr>
            <a:r>
              <a:rPr lang="en-US" u="sng">
                <a:solidFill>
                  <a:schemeClr val="hlink"/>
                </a:solidFill>
                <a:hlinkClick r:id="rId3"/>
              </a:rPr>
              <a:t>https://youtu.be/tYPlodStLTc?t=16</a:t>
            </a:r>
            <a:endParaRPr/>
          </a:p>
          <a:p>
            <a:pPr marL="472500" lvl="1" indent="-229500" algn="l" rtl="0">
              <a:lnSpc>
                <a:spcPct val="100000"/>
              </a:lnSpc>
              <a:spcBef>
                <a:spcPts val="690"/>
              </a:spcBef>
              <a:spcAft>
                <a:spcPts val="0"/>
              </a:spcAft>
              <a:buSzPts val="1104"/>
              <a:buChar char="◼"/>
            </a:pPr>
            <a:r>
              <a:rPr lang="en-US" u="sng">
                <a:solidFill>
                  <a:schemeClr val="hlink"/>
                </a:solidFill>
                <a:hlinkClick r:id="rId4"/>
              </a:rPr>
              <a:t>New Trailer</a:t>
            </a:r>
            <a:endParaRPr u="sng">
              <a:solidFill>
                <a:schemeClr val="hlink"/>
              </a:solidFill>
              <a:hlinkClick r:id="rId5"/>
            </a:endParaRPr>
          </a:p>
          <a:p>
            <a:pPr marL="472500" lvl="1" indent="-229500" algn="l" rtl="0">
              <a:lnSpc>
                <a:spcPct val="100000"/>
              </a:lnSpc>
              <a:spcBef>
                <a:spcPts val="690"/>
              </a:spcBef>
              <a:spcAft>
                <a:spcPts val="0"/>
              </a:spcAft>
              <a:buSzPts val="1104"/>
              <a:buChar char="◼"/>
            </a:pPr>
            <a:r>
              <a:rPr lang="en-US" u="sng">
                <a:solidFill>
                  <a:schemeClr val="hlink"/>
                </a:solidFill>
                <a:hlinkClick r:id="rId5"/>
              </a:rPr>
              <a:t>Live Demo</a:t>
            </a:r>
            <a:endParaRPr/>
          </a:p>
        </p:txBody>
      </p:sp>
      <p:sp>
        <p:nvSpPr>
          <p:cNvPr id="848" name="Google Shape;848;p5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DIGRESSION: AUGMENTED REALITY</a:t>
            </a:r>
            <a:endParaRPr/>
          </a:p>
        </p:txBody>
      </p:sp>
      <p:pic>
        <p:nvPicPr>
          <p:cNvPr id="849" name="Google Shape;849;p50"/>
          <p:cNvPicPr preferRelativeResize="0"/>
          <p:nvPr/>
        </p:nvPicPr>
        <p:blipFill rotWithShape="1">
          <a:blip r:embed="rId6">
            <a:alphaModFix/>
          </a:blip>
          <a:srcRect/>
          <a:stretch/>
        </p:blipFill>
        <p:spPr>
          <a:xfrm>
            <a:off x="797294" y="2392218"/>
            <a:ext cx="1061384" cy="1764427"/>
          </a:xfrm>
          <a:prstGeom prst="rect">
            <a:avLst/>
          </a:prstGeom>
          <a:noFill/>
          <a:ln>
            <a:noFill/>
          </a:ln>
        </p:spPr>
      </p:pic>
      <p:pic>
        <p:nvPicPr>
          <p:cNvPr id="850" name="Google Shape;850;p50" descr="Amsterdam-overlaying-reality3.jpg"/>
          <p:cNvPicPr preferRelativeResize="0"/>
          <p:nvPr/>
        </p:nvPicPr>
        <p:blipFill rotWithShape="1">
          <a:blip r:embed="rId7">
            <a:alphaModFix/>
          </a:blip>
          <a:srcRect/>
          <a:stretch/>
        </p:blipFill>
        <p:spPr>
          <a:xfrm>
            <a:off x="2340621" y="2650836"/>
            <a:ext cx="1959155" cy="1317135"/>
          </a:xfrm>
          <a:prstGeom prst="rect">
            <a:avLst/>
          </a:prstGeom>
          <a:noFill/>
          <a:ln>
            <a:noFill/>
          </a:ln>
        </p:spPr>
      </p:pic>
      <p:pic>
        <p:nvPicPr>
          <p:cNvPr id="851" name="Google Shape;851;p50"/>
          <p:cNvPicPr preferRelativeResize="0"/>
          <p:nvPr/>
        </p:nvPicPr>
        <p:blipFill rotWithShape="1">
          <a:blip r:embed="rId8">
            <a:alphaModFix/>
          </a:blip>
          <a:srcRect l="20485" r="22995"/>
          <a:stretch/>
        </p:blipFill>
        <p:spPr>
          <a:xfrm>
            <a:off x="5702032" y="2068747"/>
            <a:ext cx="3078481" cy="30610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4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1"/>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fontScale="92500" lnSpcReduction="20000"/>
          </a:bodyPr>
          <a:lstStyle/>
          <a:p>
            <a:pPr marL="229500" lvl="0" indent="-229500" algn="l" rtl="0">
              <a:lnSpc>
                <a:spcPct val="100000"/>
              </a:lnSpc>
              <a:spcBef>
                <a:spcPts val="0"/>
              </a:spcBef>
              <a:spcAft>
                <a:spcPts val="0"/>
              </a:spcAft>
              <a:buSzPct val="92000"/>
              <a:buChar char="◼"/>
            </a:pPr>
            <a:r>
              <a:rPr lang="en-US" sz="2400"/>
              <a:t>Software Improvements</a:t>
            </a:r>
            <a:endParaRPr/>
          </a:p>
          <a:p>
            <a:pPr marL="472500" lvl="1" indent="-229500" algn="l" rtl="0">
              <a:lnSpc>
                <a:spcPct val="100000"/>
              </a:lnSpc>
              <a:spcBef>
                <a:spcPts val="790"/>
              </a:spcBef>
              <a:spcAft>
                <a:spcPts val="0"/>
              </a:spcAft>
              <a:buSzPct val="91998"/>
              <a:buChar char="◼"/>
            </a:pPr>
            <a:r>
              <a:rPr lang="en-US" sz="2000"/>
              <a:t>Algorithms and data structures</a:t>
            </a:r>
            <a:endParaRPr/>
          </a:p>
          <a:p>
            <a:pPr marL="675000" lvl="2" indent="-202500" algn="l" rtl="0">
              <a:lnSpc>
                <a:spcPct val="100000"/>
              </a:lnSpc>
              <a:spcBef>
                <a:spcPts val="790"/>
              </a:spcBef>
              <a:spcAft>
                <a:spcPts val="0"/>
              </a:spcAft>
              <a:buSzPct val="91998"/>
              <a:buChar char="◼"/>
            </a:pPr>
            <a:r>
              <a:rPr lang="en-US" sz="2000"/>
              <a:t>Modeling of materials</a:t>
            </a:r>
            <a:endParaRPr/>
          </a:p>
          <a:p>
            <a:pPr marL="675000" lvl="2" indent="-202500" algn="l" rtl="0">
              <a:lnSpc>
                <a:spcPct val="100000"/>
              </a:lnSpc>
              <a:spcBef>
                <a:spcPts val="790"/>
              </a:spcBef>
              <a:spcAft>
                <a:spcPts val="0"/>
              </a:spcAft>
              <a:buSzPct val="91998"/>
              <a:buChar char="◼"/>
            </a:pPr>
            <a:r>
              <a:rPr lang="en-US" sz="2000"/>
              <a:t>Rendering of natural phenomena</a:t>
            </a:r>
            <a:endParaRPr/>
          </a:p>
          <a:p>
            <a:pPr marL="675000" lvl="2" indent="-202500" algn="l" rtl="0">
              <a:lnSpc>
                <a:spcPct val="100000"/>
              </a:lnSpc>
              <a:spcBef>
                <a:spcPts val="790"/>
              </a:spcBef>
              <a:spcAft>
                <a:spcPts val="0"/>
              </a:spcAft>
              <a:buSzPct val="91998"/>
              <a:buChar char="◼"/>
            </a:pPr>
            <a:r>
              <a:rPr lang="en-US" sz="2000"/>
              <a:t>“Acceleration data structures” for ray tracing and other renderers</a:t>
            </a:r>
            <a:endParaRPr/>
          </a:p>
          <a:p>
            <a:pPr marL="472500" lvl="1" indent="-229500" algn="l" rtl="0">
              <a:lnSpc>
                <a:spcPct val="100000"/>
              </a:lnSpc>
              <a:spcBef>
                <a:spcPts val="790"/>
              </a:spcBef>
              <a:spcAft>
                <a:spcPts val="0"/>
              </a:spcAft>
              <a:buSzPct val="91998"/>
              <a:buChar char="◼"/>
            </a:pPr>
            <a:r>
              <a:rPr lang="en-US" sz="2000"/>
              <a:t>Parallelization</a:t>
            </a:r>
            <a:endParaRPr/>
          </a:p>
          <a:p>
            <a:pPr marL="675000" lvl="2" indent="-202500" algn="l" rtl="0">
              <a:lnSpc>
                <a:spcPct val="100000"/>
              </a:lnSpc>
              <a:spcBef>
                <a:spcPts val="790"/>
              </a:spcBef>
              <a:spcAft>
                <a:spcPts val="0"/>
              </a:spcAft>
              <a:buSzPct val="91998"/>
              <a:buChar char="◼"/>
            </a:pPr>
            <a:r>
              <a:rPr lang="en-US" sz="2000"/>
              <a:t>Most operations are embarrassingly parallel:  calculating value of one pixel is often independent of other pixels</a:t>
            </a:r>
            <a:endParaRPr/>
          </a:p>
          <a:p>
            <a:pPr marL="472500" lvl="1" indent="-229500" algn="l" rtl="0">
              <a:lnSpc>
                <a:spcPct val="100000"/>
              </a:lnSpc>
              <a:spcBef>
                <a:spcPts val="790"/>
              </a:spcBef>
              <a:spcAft>
                <a:spcPts val="0"/>
              </a:spcAft>
              <a:buSzPct val="91998"/>
              <a:buChar char="◼"/>
            </a:pPr>
            <a:r>
              <a:rPr lang="en-US" sz="2000"/>
              <a:t>Distributed and Cloud computing</a:t>
            </a:r>
            <a:endParaRPr/>
          </a:p>
          <a:p>
            <a:pPr marL="675000" lvl="2" indent="-202500" algn="l" rtl="0">
              <a:lnSpc>
                <a:spcPct val="100000"/>
              </a:lnSpc>
              <a:spcBef>
                <a:spcPts val="790"/>
              </a:spcBef>
              <a:spcAft>
                <a:spcPts val="0"/>
              </a:spcAft>
              <a:buSzPct val="91998"/>
              <a:buChar char="◼"/>
            </a:pPr>
            <a:r>
              <a:rPr lang="en-US" sz="2000"/>
              <a:t>Send operations to the cloud, get back results, don’t care how</a:t>
            </a:r>
            <a:endParaRPr/>
          </a:p>
          <a:p>
            <a:pPr marL="675000" lvl="2" indent="-202500" algn="l" rtl="0">
              <a:lnSpc>
                <a:spcPct val="100000"/>
              </a:lnSpc>
              <a:spcBef>
                <a:spcPts val="790"/>
              </a:spcBef>
              <a:spcAft>
                <a:spcPts val="0"/>
              </a:spcAft>
              <a:buSzPct val="91998"/>
              <a:buChar char="◼"/>
            </a:pPr>
            <a:r>
              <a:rPr lang="en-US" sz="2000"/>
              <a:t>Rendering even available as internet service!</a:t>
            </a:r>
            <a:endParaRPr/>
          </a:p>
          <a:p>
            <a:pPr marL="229500" lvl="0" indent="-162492" algn="l" rtl="0">
              <a:lnSpc>
                <a:spcPct val="100000"/>
              </a:lnSpc>
              <a:spcBef>
                <a:spcPts val="679"/>
              </a:spcBef>
              <a:spcAft>
                <a:spcPts val="0"/>
              </a:spcAft>
              <a:buSzPct val="92000"/>
              <a:buNone/>
            </a:pPr>
            <a:endParaRPr/>
          </a:p>
        </p:txBody>
      </p:sp>
      <p:sp>
        <p:nvSpPr>
          <p:cNvPr id="858" name="Google Shape;858;p5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ENABLING MODERN COMPUTER GRAPHICS (5/5)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52"/>
          <p:cNvSpPr txBox="1">
            <a:spLocks noGrp="1"/>
          </p:cNvSpPr>
          <p:nvPr>
            <p:ph type="body" idx="1"/>
          </p:nvPr>
        </p:nvSpPr>
        <p:spPr>
          <a:xfrm>
            <a:off x="457200" y="2037871"/>
            <a:ext cx="4038600" cy="52013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72"/>
              <a:buNone/>
            </a:pPr>
            <a:r>
              <a:rPr lang="en-US" b="1"/>
              <a:t>Vector</a:t>
            </a:r>
            <a:r>
              <a:rPr lang="en-US"/>
              <a:t> (calligraphic, stroke, random-scan)</a:t>
            </a:r>
            <a:endParaRPr/>
          </a:p>
        </p:txBody>
      </p:sp>
      <p:sp>
        <p:nvSpPr>
          <p:cNvPr id="865" name="Google Shape;865;p52"/>
          <p:cNvSpPr txBox="1">
            <a:spLocks noGrp="1"/>
          </p:cNvSpPr>
          <p:nvPr>
            <p:ph type="body" idx="3"/>
          </p:nvPr>
        </p:nvSpPr>
        <p:spPr>
          <a:xfrm>
            <a:off x="4572001" y="2270965"/>
            <a:ext cx="4041777" cy="546181"/>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72"/>
              <a:buNone/>
            </a:pPr>
            <a:r>
              <a:rPr lang="en-US" b="1"/>
              <a:t>Raster</a:t>
            </a:r>
            <a:r>
              <a:rPr lang="en-US"/>
              <a:t> (TV, bitmap, pixmap) used in displays and laser printers</a:t>
            </a:r>
            <a:endParaRPr/>
          </a:p>
        </p:txBody>
      </p:sp>
      <p:sp>
        <p:nvSpPr>
          <p:cNvPr id="866" name="Google Shape;866;p52"/>
          <p:cNvSpPr txBox="1">
            <a:spLocks noGrp="1"/>
          </p:cNvSpPr>
          <p:nvPr>
            <p:ph type="body" idx="1"/>
          </p:nvPr>
        </p:nvSpPr>
        <p:spPr>
          <a:xfrm>
            <a:off x="411032" y="3027249"/>
            <a:ext cx="4038600" cy="1093807"/>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SzPts val="1518"/>
              <a:buNone/>
            </a:pPr>
            <a:r>
              <a:rPr lang="en-US" sz="675">
                <a:solidFill>
                  <a:schemeClr val="accent2"/>
                </a:solidFill>
                <a:latin typeface="Gill Sans"/>
                <a:ea typeface="Gill Sans"/>
                <a:cs typeface="Gill Sans"/>
                <a:sym typeface="Gill Sans"/>
              </a:rPr>
              <a:t>Driven by display commands</a:t>
            </a:r>
            <a:endParaRPr/>
          </a:p>
          <a:p>
            <a:pPr marL="457200" marR="0" lvl="1" indent="0" algn="l" rtl="0">
              <a:lnSpc>
                <a:spcPct val="100000"/>
              </a:lnSpc>
              <a:spcBef>
                <a:spcPts val="450"/>
              </a:spcBef>
              <a:spcAft>
                <a:spcPts val="0"/>
              </a:spcAft>
              <a:buSzPts val="1380"/>
              <a:buNone/>
            </a:pPr>
            <a:r>
              <a:rPr lang="en-US" sz="1800" b="0" i="0" u="none" strike="noStrike" cap="none">
                <a:solidFill>
                  <a:schemeClr val="dk1"/>
                </a:solidFill>
                <a:latin typeface="Gill Sans"/>
                <a:ea typeface="Gill Sans"/>
                <a:cs typeface="Gill Sans"/>
                <a:sym typeface="Gill Sans"/>
              </a:rPr>
              <a:t>(move (x, y), char(“A”) , line(x, y)…)</a:t>
            </a:r>
            <a:endParaRPr/>
          </a:p>
          <a:p>
            <a:pPr marL="0" marR="0" lvl="0" indent="0" algn="r" rtl="0">
              <a:lnSpc>
                <a:spcPct val="100000"/>
              </a:lnSpc>
              <a:spcBef>
                <a:spcPts val="450"/>
              </a:spcBef>
              <a:spcAft>
                <a:spcPts val="450"/>
              </a:spcAft>
              <a:buSzPts val="1518"/>
              <a:buNone/>
            </a:pPr>
            <a:r>
              <a:rPr lang="en-US" sz="675">
                <a:solidFill>
                  <a:schemeClr val="accent2"/>
                </a:solidFill>
                <a:latin typeface="Gill Sans"/>
                <a:ea typeface="Gill Sans"/>
                <a:cs typeface="Gill Sans"/>
                <a:sym typeface="Gill Sans"/>
              </a:rPr>
              <a:t>Survives as “scalable vector graphics”</a:t>
            </a:r>
            <a:endParaRPr/>
          </a:p>
        </p:txBody>
      </p:sp>
      <p:sp>
        <p:nvSpPr>
          <p:cNvPr id="867" name="Google Shape;867;p52"/>
          <p:cNvSpPr txBox="1">
            <a:spLocks noGrp="1"/>
          </p:cNvSpPr>
          <p:nvPr>
            <p:ph type="body" idx="4294967295"/>
          </p:nvPr>
        </p:nvSpPr>
        <p:spPr>
          <a:xfrm>
            <a:off x="4602035" y="3187381"/>
            <a:ext cx="4343400" cy="1137213"/>
          </a:xfrm>
          <a:prstGeom prst="rect">
            <a:avLst/>
          </a:prstGeom>
          <a:noFill/>
          <a:ln>
            <a:noFill/>
          </a:ln>
        </p:spPr>
        <p:txBody>
          <a:bodyPr spcFirstLastPara="1" wrap="square" lIns="91425" tIns="45700" rIns="91425" bIns="45700" anchor="ctr" anchorCtr="0">
            <a:normAutofit fontScale="85000" lnSpcReduction="20000"/>
          </a:bodyPr>
          <a:lstStyle/>
          <a:p>
            <a:pPr marL="229500" lvl="0" indent="-229500" algn="l" rtl="0">
              <a:lnSpc>
                <a:spcPct val="100000"/>
              </a:lnSpc>
              <a:spcBef>
                <a:spcPts val="0"/>
              </a:spcBef>
              <a:spcAft>
                <a:spcPts val="0"/>
              </a:spcAft>
              <a:buSzPct val="91999"/>
              <a:buChar char="◼"/>
            </a:pPr>
            <a:r>
              <a:rPr lang="en-US" sz="2100"/>
              <a:t>Driven by array of pixels (no semantics, lowest form of representation)</a:t>
            </a:r>
            <a:endParaRPr/>
          </a:p>
          <a:p>
            <a:pPr marL="229500" lvl="0" indent="-229500" algn="l" rtl="0">
              <a:lnSpc>
                <a:spcPct val="100000"/>
              </a:lnSpc>
              <a:spcBef>
                <a:spcPts val="775"/>
              </a:spcBef>
              <a:spcAft>
                <a:spcPts val="0"/>
              </a:spcAft>
              <a:buSzPct val="91999"/>
              <a:buChar char="◼"/>
            </a:pPr>
            <a:r>
              <a:rPr lang="en-US" sz="2100"/>
              <a:t>Note “jaggies” (aliasing errors) due to discrete sampling of continuous primitives</a:t>
            </a:r>
            <a:endParaRPr/>
          </a:p>
          <a:p>
            <a:pPr marL="229500" lvl="0" indent="-168392" algn="l" rtl="0">
              <a:lnSpc>
                <a:spcPct val="100000"/>
              </a:lnSpc>
              <a:spcBef>
                <a:spcPts val="659"/>
              </a:spcBef>
              <a:spcAft>
                <a:spcPts val="0"/>
              </a:spcAft>
              <a:buSzPct val="92000"/>
              <a:buNone/>
            </a:pPr>
            <a:endParaRPr/>
          </a:p>
          <a:p>
            <a:pPr marL="229500" lvl="0" indent="-168392" algn="l" rtl="0">
              <a:lnSpc>
                <a:spcPct val="100000"/>
              </a:lnSpc>
              <a:spcBef>
                <a:spcPts val="659"/>
              </a:spcBef>
              <a:spcAft>
                <a:spcPts val="0"/>
              </a:spcAft>
              <a:buSzPct val="92000"/>
              <a:buNone/>
            </a:pPr>
            <a:endParaRPr/>
          </a:p>
        </p:txBody>
      </p:sp>
      <p:sp>
        <p:nvSpPr>
          <p:cNvPr id="868" name="Google Shape;868;p52"/>
          <p:cNvSpPr txBox="1">
            <a:spLocks noGrp="1"/>
          </p:cNvSpPr>
          <p:nvPr>
            <p:ph type="title"/>
          </p:nvPr>
        </p:nvSpPr>
        <p:spPr>
          <a:xfrm>
            <a:off x="435895" y="729658"/>
            <a:ext cx="8272212"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GRAPHICS DISPLAY HARDWARE</a:t>
            </a:r>
            <a:endParaRPr/>
          </a:p>
        </p:txBody>
      </p:sp>
      <p:grpSp>
        <p:nvGrpSpPr>
          <p:cNvPr id="869" name="Google Shape;869;p52"/>
          <p:cNvGrpSpPr/>
          <p:nvPr/>
        </p:nvGrpSpPr>
        <p:grpSpPr>
          <a:xfrm>
            <a:off x="1052351" y="4590297"/>
            <a:ext cx="2991966" cy="1645741"/>
            <a:chOff x="298" y="1344"/>
            <a:chExt cx="2830" cy="1843"/>
          </a:xfrm>
        </p:grpSpPr>
        <p:pic>
          <p:nvPicPr>
            <p:cNvPr id="870" name="Google Shape;870;p52" descr="022"/>
            <p:cNvPicPr preferRelativeResize="0"/>
            <p:nvPr/>
          </p:nvPicPr>
          <p:blipFill rotWithShape="1">
            <a:blip r:embed="rId3">
              <a:alphaModFix/>
            </a:blip>
            <a:srcRect/>
            <a:stretch/>
          </p:blipFill>
          <p:spPr>
            <a:xfrm>
              <a:off x="336" y="1344"/>
              <a:ext cx="2792" cy="1447"/>
            </a:xfrm>
            <a:prstGeom prst="rect">
              <a:avLst/>
            </a:prstGeom>
            <a:noFill/>
            <a:ln>
              <a:noFill/>
            </a:ln>
          </p:spPr>
        </p:pic>
        <p:sp>
          <p:nvSpPr>
            <p:cNvPr id="871" name="Google Shape;871;p52"/>
            <p:cNvSpPr txBox="1"/>
            <p:nvPr/>
          </p:nvSpPr>
          <p:spPr>
            <a:xfrm>
              <a:off x="298" y="2601"/>
              <a:ext cx="987" cy="58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Ideal Drawing</a:t>
              </a:r>
              <a:endParaRPr sz="1400" b="0" i="0" u="none" strike="noStrike" cap="none">
                <a:solidFill>
                  <a:srgbClr val="000000"/>
                </a:solidFill>
                <a:latin typeface="Arial"/>
                <a:ea typeface="Arial"/>
                <a:cs typeface="Arial"/>
                <a:sym typeface="Arial"/>
              </a:endParaRPr>
            </a:p>
          </p:txBody>
        </p:sp>
        <p:sp>
          <p:nvSpPr>
            <p:cNvPr id="872" name="Google Shape;872;p52"/>
            <p:cNvSpPr txBox="1"/>
            <p:nvPr/>
          </p:nvSpPr>
          <p:spPr>
            <a:xfrm>
              <a:off x="1977" y="2601"/>
              <a:ext cx="987" cy="58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Vector Drawing</a:t>
              </a:r>
              <a:endParaRPr sz="1400" b="0" i="0" u="none" strike="noStrike" cap="none">
                <a:solidFill>
                  <a:srgbClr val="000000"/>
                </a:solidFill>
                <a:latin typeface="Arial"/>
                <a:ea typeface="Arial"/>
                <a:cs typeface="Arial"/>
                <a:sym typeface="Arial"/>
              </a:endParaRPr>
            </a:p>
          </p:txBody>
        </p:sp>
      </p:grpSp>
      <p:cxnSp>
        <p:nvCxnSpPr>
          <p:cNvPr id="873" name="Google Shape;873;p52"/>
          <p:cNvCxnSpPr/>
          <p:nvPr/>
        </p:nvCxnSpPr>
        <p:spPr>
          <a:xfrm rot="10800000">
            <a:off x="4548917" y="1996849"/>
            <a:ext cx="0" cy="3494468"/>
          </a:xfrm>
          <a:prstGeom prst="straightConnector1">
            <a:avLst/>
          </a:prstGeom>
          <a:noFill/>
          <a:ln w="12700" cap="rnd" cmpd="sng">
            <a:solidFill>
              <a:schemeClr val="accent2"/>
            </a:solidFill>
            <a:prstDash val="solid"/>
            <a:round/>
            <a:headEnd type="none" w="sm" len="sm"/>
            <a:tailEnd type="none" w="sm" len="sm"/>
          </a:ln>
        </p:spPr>
      </p:cxnSp>
      <p:grpSp>
        <p:nvGrpSpPr>
          <p:cNvPr id="874" name="Google Shape;874;p52"/>
          <p:cNvGrpSpPr/>
          <p:nvPr/>
        </p:nvGrpSpPr>
        <p:grpSpPr>
          <a:xfrm>
            <a:off x="5267018" y="4604687"/>
            <a:ext cx="2804145" cy="1659300"/>
            <a:chOff x="5276753" y="2719016"/>
            <a:chExt cx="2804145" cy="1659300"/>
          </a:xfrm>
        </p:grpSpPr>
        <p:grpSp>
          <p:nvGrpSpPr>
            <p:cNvPr id="875" name="Google Shape;875;p52"/>
            <p:cNvGrpSpPr/>
            <p:nvPr/>
          </p:nvGrpSpPr>
          <p:grpSpPr>
            <a:xfrm>
              <a:off x="5276753" y="2719016"/>
              <a:ext cx="2804145" cy="1616963"/>
              <a:chOff x="3105151" y="4280296"/>
              <a:chExt cx="4975014" cy="1894486"/>
            </a:xfrm>
          </p:grpSpPr>
          <p:pic>
            <p:nvPicPr>
              <p:cNvPr id="876" name="Google Shape;876;p52" descr="raster_house1.png"/>
              <p:cNvPicPr preferRelativeResize="0"/>
              <p:nvPr/>
            </p:nvPicPr>
            <p:blipFill rotWithShape="1">
              <a:blip r:embed="rId4">
                <a:alphaModFix/>
              </a:blip>
              <a:srcRect/>
              <a:stretch/>
            </p:blipFill>
            <p:spPr>
              <a:xfrm>
                <a:off x="3105151" y="4280296"/>
                <a:ext cx="2238889" cy="1894486"/>
              </a:xfrm>
              <a:prstGeom prst="rect">
                <a:avLst/>
              </a:prstGeom>
              <a:noFill/>
              <a:ln>
                <a:noFill/>
              </a:ln>
            </p:spPr>
          </p:pic>
          <p:pic>
            <p:nvPicPr>
              <p:cNvPr id="877" name="Google Shape;877;p52" descr="raster_house2.png"/>
              <p:cNvPicPr preferRelativeResize="0"/>
              <p:nvPr/>
            </p:nvPicPr>
            <p:blipFill rotWithShape="1">
              <a:blip r:embed="rId5">
                <a:alphaModFix/>
              </a:blip>
              <a:srcRect/>
              <a:stretch/>
            </p:blipFill>
            <p:spPr>
              <a:xfrm>
                <a:off x="5884334" y="4280296"/>
                <a:ext cx="2195831" cy="1894486"/>
              </a:xfrm>
              <a:prstGeom prst="rect">
                <a:avLst/>
              </a:prstGeom>
              <a:noFill/>
              <a:ln>
                <a:noFill/>
              </a:ln>
            </p:spPr>
          </p:pic>
        </p:grpSp>
        <p:sp>
          <p:nvSpPr>
            <p:cNvPr id="878" name="Google Shape;878;p52"/>
            <p:cNvSpPr txBox="1"/>
            <p:nvPr/>
          </p:nvSpPr>
          <p:spPr>
            <a:xfrm>
              <a:off x="5408983" y="4039762"/>
              <a:ext cx="1035851"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Outline</a:t>
              </a:r>
              <a:endParaRPr sz="1400" b="0" i="0" u="none" strike="noStrike" cap="none">
                <a:solidFill>
                  <a:srgbClr val="000000"/>
                </a:solidFill>
                <a:latin typeface="Arial"/>
                <a:ea typeface="Arial"/>
                <a:cs typeface="Arial"/>
                <a:sym typeface="Arial"/>
              </a:endParaRPr>
            </a:p>
          </p:txBody>
        </p:sp>
        <p:sp>
          <p:nvSpPr>
            <p:cNvPr id="879" name="Google Shape;879;p52"/>
            <p:cNvSpPr txBox="1"/>
            <p:nvPr/>
          </p:nvSpPr>
          <p:spPr>
            <a:xfrm>
              <a:off x="7130411" y="4028803"/>
              <a:ext cx="896014"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Filled</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6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3"/>
          <p:cNvSpPr txBox="1">
            <a:spLocks noGrp="1"/>
          </p:cNvSpPr>
          <p:nvPr>
            <p:ph type="body" idx="1"/>
          </p:nvPr>
        </p:nvSpPr>
        <p:spPr>
          <a:xfrm>
            <a:off x="457200" y="3569630"/>
            <a:ext cx="8229600" cy="202793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Graphics library/package is </a:t>
            </a:r>
            <a:r>
              <a:rPr lang="en-US" sz="1600" b="1">
                <a:solidFill>
                  <a:srgbClr val="FF0000"/>
                </a:solidFill>
                <a:latin typeface="Verdana"/>
                <a:ea typeface="Verdana"/>
                <a:cs typeface="Verdana"/>
                <a:sym typeface="Verdana"/>
              </a:rPr>
              <a:t>intermediary</a:t>
            </a:r>
            <a:r>
              <a:rPr lang="en-US"/>
              <a:t> between application and display hardware (Graphics System)</a:t>
            </a:r>
            <a:endParaRPr/>
          </a:p>
          <a:p>
            <a:pPr marL="229500" lvl="0" indent="-229500" algn="l" rtl="0">
              <a:lnSpc>
                <a:spcPct val="100000"/>
              </a:lnSpc>
              <a:spcBef>
                <a:spcPts val="710"/>
              </a:spcBef>
              <a:spcAft>
                <a:spcPts val="0"/>
              </a:spcAft>
              <a:buSzPts val="1196"/>
              <a:buChar char="◼"/>
            </a:pPr>
            <a:r>
              <a:rPr lang="en-US"/>
              <a:t>Application program maps application objects to views (images) of those objects by calling on graphics library.  Application model may contain lots of non-graphical data (e.g., non-geometric object properties)</a:t>
            </a:r>
            <a:endParaRPr/>
          </a:p>
          <a:p>
            <a:pPr marL="229500" lvl="0" indent="-229500" algn="l" rtl="0">
              <a:lnSpc>
                <a:spcPct val="100000"/>
              </a:lnSpc>
              <a:spcBef>
                <a:spcPts val="710"/>
              </a:spcBef>
              <a:spcAft>
                <a:spcPts val="0"/>
              </a:spcAft>
              <a:buSzPts val="1196"/>
              <a:buChar char="◼"/>
            </a:pPr>
            <a:r>
              <a:rPr lang="en-US"/>
              <a:t>User interaction results in modification of image and/or model</a:t>
            </a:r>
            <a:endParaRPr/>
          </a:p>
          <a:p>
            <a:pPr marL="229500" lvl="0" indent="-229500" algn="l" rtl="0">
              <a:lnSpc>
                <a:spcPct val="100000"/>
              </a:lnSpc>
              <a:spcBef>
                <a:spcPts val="710"/>
              </a:spcBef>
              <a:spcAft>
                <a:spcPts val="0"/>
              </a:spcAft>
              <a:buSzPts val="1196"/>
              <a:buChar char="◼"/>
            </a:pPr>
            <a:r>
              <a:rPr lang="en-US"/>
              <a:t>This hardware and software framework is 5 decades old but is still useful</a:t>
            </a:r>
            <a:endParaRPr/>
          </a:p>
        </p:txBody>
      </p:sp>
      <p:sp>
        <p:nvSpPr>
          <p:cNvPr id="886" name="Google Shape;886;p5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CONCEPTUAL FRAMEWORK FOR INTERACTIVE GRAPHICS</a:t>
            </a:r>
            <a:endParaRPr/>
          </a:p>
        </p:txBody>
      </p:sp>
      <p:grpSp>
        <p:nvGrpSpPr>
          <p:cNvPr id="887" name="Google Shape;887;p53"/>
          <p:cNvGrpSpPr/>
          <p:nvPr/>
        </p:nvGrpSpPr>
        <p:grpSpPr>
          <a:xfrm>
            <a:off x="457201" y="1897884"/>
            <a:ext cx="8108953" cy="1702561"/>
            <a:chOff x="457200" y="1040633"/>
            <a:chExt cx="8108953" cy="1702561"/>
          </a:xfrm>
        </p:grpSpPr>
        <p:sp>
          <p:nvSpPr>
            <p:cNvPr id="888" name="Google Shape;888;p53"/>
            <p:cNvSpPr/>
            <p:nvPr/>
          </p:nvSpPr>
          <p:spPr>
            <a:xfrm>
              <a:off x="457200" y="2096863"/>
              <a:ext cx="4572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program</a:t>
              </a:r>
              <a:endParaRPr sz="1400" b="0" i="0" u="none" strike="noStrike" cap="none">
                <a:solidFill>
                  <a:srgbClr val="000000"/>
                </a:solidFill>
                <a:latin typeface="Arial"/>
                <a:ea typeface="Arial"/>
                <a:cs typeface="Arial"/>
                <a:sym typeface="Arial"/>
              </a:endParaRPr>
            </a:p>
          </p:txBody>
        </p:sp>
        <p:grpSp>
          <p:nvGrpSpPr>
            <p:cNvPr id="889" name="Google Shape;889;p53"/>
            <p:cNvGrpSpPr/>
            <p:nvPr/>
          </p:nvGrpSpPr>
          <p:grpSpPr>
            <a:xfrm>
              <a:off x="520486" y="1040633"/>
              <a:ext cx="8045667" cy="1684897"/>
              <a:chOff x="520486" y="1040633"/>
              <a:chExt cx="8045667" cy="1684897"/>
            </a:xfrm>
          </p:grpSpPr>
          <p:sp>
            <p:nvSpPr>
              <p:cNvPr id="890" name="Google Shape;890;p53"/>
              <p:cNvSpPr/>
              <p:nvPr/>
            </p:nvSpPr>
            <p:spPr>
              <a:xfrm>
                <a:off x="1981200" y="2077813"/>
                <a:ext cx="4572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Gill Sans"/>
                    <a:ea typeface="Gill Sans"/>
                    <a:cs typeface="Gill Sans"/>
                    <a:sym typeface="Gill Sans"/>
                  </a:rPr>
                  <a:t>Graphics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Gill Sans"/>
                    <a:ea typeface="Gill Sans"/>
                    <a:cs typeface="Gill Sans"/>
                    <a:sym typeface="Gill Sans"/>
                  </a:rPr>
                  <a:t>Library </a:t>
                </a:r>
                <a:endParaRPr sz="1400" b="0" i="0" u="none" strike="noStrike" cap="none">
                  <a:solidFill>
                    <a:srgbClr val="000000"/>
                  </a:solidFill>
                  <a:latin typeface="Arial"/>
                  <a:ea typeface="Arial"/>
                  <a:cs typeface="Arial"/>
                  <a:sym typeface="Arial"/>
                </a:endParaRPr>
              </a:p>
            </p:txBody>
          </p:sp>
          <p:grpSp>
            <p:nvGrpSpPr>
              <p:cNvPr id="891" name="Google Shape;891;p53"/>
              <p:cNvGrpSpPr/>
              <p:nvPr/>
            </p:nvGrpSpPr>
            <p:grpSpPr>
              <a:xfrm>
                <a:off x="520486" y="1040633"/>
                <a:ext cx="8045667" cy="1684897"/>
                <a:chOff x="520486" y="1040633"/>
                <a:chExt cx="8045667" cy="1684897"/>
              </a:xfrm>
            </p:grpSpPr>
            <p:grpSp>
              <p:nvGrpSpPr>
                <p:cNvPr id="892" name="Google Shape;892;p53"/>
                <p:cNvGrpSpPr/>
                <p:nvPr/>
              </p:nvGrpSpPr>
              <p:grpSpPr>
                <a:xfrm>
                  <a:off x="520486" y="1040633"/>
                  <a:ext cx="8045667" cy="1684897"/>
                  <a:chOff x="596685" y="4181566"/>
                  <a:chExt cx="8045667" cy="1722834"/>
                </a:xfrm>
              </p:grpSpPr>
              <p:pic>
                <p:nvPicPr>
                  <p:cNvPr id="893" name="Google Shape;893;p53" descr="021"/>
                  <p:cNvPicPr preferRelativeResize="0"/>
                  <p:nvPr/>
                </p:nvPicPr>
                <p:blipFill rotWithShape="1">
                  <a:blip r:embed="rId3">
                    <a:alphaModFix/>
                  </a:blip>
                  <a:srcRect l="53542"/>
                  <a:stretch/>
                </p:blipFill>
                <p:spPr>
                  <a:xfrm>
                    <a:off x="6267452" y="4445885"/>
                    <a:ext cx="2374900" cy="1458515"/>
                  </a:xfrm>
                  <a:prstGeom prst="rect">
                    <a:avLst/>
                  </a:prstGeom>
                  <a:noFill/>
                  <a:ln>
                    <a:noFill/>
                  </a:ln>
                </p:spPr>
              </p:pic>
              <p:sp>
                <p:nvSpPr>
                  <p:cNvPr id="894" name="Google Shape;894;p53"/>
                  <p:cNvSpPr txBox="1"/>
                  <p:nvPr/>
                </p:nvSpPr>
                <p:spPr>
                  <a:xfrm>
                    <a:off x="2303991" y="4895719"/>
                    <a:ext cx="1016000" cy="32597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p:txBody>
              </p:sp>
              <p:sp>
                <p:nvSpPr>
                  <p:cNvPr id="895" name="Google Shape;895;p53"/>
                  <p:cNvSpPr txBox="1"/>
                  <p:nvPr/>
                </p:nvSpPr>
                <p:spPr>
                  <a:xfrm>
                    <a:off x="3816351" y="4899512"/>
                    <a:ext cx="1100667" cy="32002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FF0000"/>
                      </a:solidFill>
                      <a:latin typeface="Verdana"/>
                      <a:ea typeface="Verdana"/>
                      <a:cs typeface="Verdana"/>
                      <a:sym typeface="Verdana"/>
                    </a:endParaRPr>
                  </a:p>
                </p:txBody>
              </p:sp>
              <p:grpSp>
                <p:nvGrpSpPr>
                  <p:cNvPr id="896" name="Google Shape;896;p53"/>
                  <p:cNvGrpSpPr/>
                  <p:nvPr/>
                </p:nvGrpSpPr>
                <p:grpSpPr>
                  <a:xfrm>
                    <a:off x="5278967" y="4609000"/>
                    <a:ext cx="1037167" cy="1143000"/>
                    <a:chOff x="2112" y="3792"/>
                    <a:chExt cx="432" cy="960"/>
                  </a:xfrm>
                </p:grpSpPr>
                <p:sp>
                  <p:nvSpPr>
                    <p:cNvPr id="897" name="Google Shape;897;p53"/>
                    <p:cNvSpPr/>
                    <p:nvPr/>
                  </p:nvSpPr>
                  <p:spPr>
                    <a:xfrm>
                      <a:off x="2112" y="3792"/>
                      <a:ext cx="432" cy="96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898" name="Google Shape;898;p53"/>
                    <p:cNvSpPr txBox="1"/>
                    <p:nvPr/>
                  </p:nvSpPr>
                  <p:spPr>
                    <a:xfrm>
                      <a:off x="2170" y="3968"/>
                      <a:ext cx="336" cy="634"/>
                    </a:xfrm>
                    <a:prstGeom prst="rect">
                      <a:avLst/>
                    </a:prstGeom>
                    <a:solidFill>
                      <a:schemeClr val="lt1"/>
                    </a:solid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Graphics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System/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GPU</a:t>
                      </a:r>
                      <a:endParaRPr sz="1400" b="0" i="0" u="none" strike="noStrike" cap="none">
                        <a:solidFill>
                          <a:srgbClr val="000000"/>
                        </a:solidFill>
                        <a:latin typeface="Arial"/>
                        <a:ea typeface="Arial"/>
                        <a:cs typeface="Arial"/>
                        <a:sym typeface="Arial"/>
                      </a:endParaRPr>
                    </a:p>
                  </p:txBody>
                </p:sp>
              </p:grpSp>
              <p:sp>
                <p:nvSpPr>
                  <p:cNvPr id="899" name="Google Shape;899;p53"/>
                  <p:cNvSpPr/>
                  <p:nvPr/>
                </p:nvSpPr>
                <p:spPr>
                  <a:xfrm>
                    <a:off x="6267451" y="4695574"/>
                    <a:ext cx="914400" cy="75894"/>
                  </a:xfrm>
                  <a:prstGeom prst="rightArrow">
                    <a:avLst>
                      <a:gd name="adj1" fmla="val 50000"/>
                      <a:gd name="adj2" fmla="val 105882"/>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0" name="Google Shape;900;p53"/>
                  <p:cNvSpPr/>
                  <p:nvPr/>
                </p:nvSpPr>
                <p:spPr>
                  <a:xfrm>
                    <a:off x="6267451" y="4981325"/>
                    <a:ext cx="880533" cy="77382"/>
                  </a:xfrm>
                  <a:prstGeom prst="leftArrow">
                    <a:avLst>
                      <a:gd name="adj1" fmla="val 50000"/>
                      <a:gd name="adj2" fmla="val 100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1" name="Google Shape;901;p53"/>
                  <p:cNvSpPr/>
                  <p:nvPr/>
                </p:nvSpPr>
                <p:spPr>
                  <a:xfrm>
                    <a:off x="6267451" y="5438524"/>
                    <a:ext cx="372533" cy="71430"/>
                  </a:xfrm>
                  <a:prstGeom prst="leftArrow">
                    <a:avLst>
                      <a:gd name="adj1" fmla="val 50000"/>
                      <a:gd name="adj2" fmla="val 45833"/>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2" name="Google Shape;902;p53"/>
                  <p:cNvSpPr/>
                  <p:nvPr/>
                </p:nvSpPr>
                <p:spPr>
                  <a:xfrm rot="10800000" flipH="1">
                    <a:off x="3306233" y="4976896"/>
                    <a:ext cx="508000" cy="46748"/>
                  </a:xfrm>
                  <a:prstGeom prst="leftArrow">
                    <a:avLst>
                      <a:gd name="adj1" fmla="val 50000"/>
                      <a:gd name="adj2" fmla="val 1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3" name="Google Shape;903;p53"/>
                  <p:cNvSpPr/>
                  <p:nvPr/>
                </p:nvSpPr>
                <p:spPr>
                  <a:xfrm rot="10800000" flipH="1">
                    <a:off x="1791382" y="5102753"/>
                    <a:ext cx="516010" cy="46748"/>
                  </a:xfrm>
                  <a:prstGeom prst="leftArrow">
                    <a:avLst>
                      <a:gd name="adj1" fmla="val 50000"/>
                      <a:gd name="adj2" fmla="val 1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4" name="Google Shape;904;p53"/>
                  <p:cNvSpPr/>
                  <p:nvPr/>
                </p:nvSpPr>
                <p:spPr>
                  <a:xfrm rot="10800000" flipH="1">
                    <a:off x="1781181" y="4966118"/>
                    <a:ext cx="551611" cy="46748"/>
                  </a:xfrm>
                  <a:prstGeom prst="rightArrow">
                    <a:avLst>
                      <a:gd name="adj1" fmla="val 50000"/>
                      <a:gd name="adj2" fmla="val 124802"/>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sp>
                <p:nvSpPr>
                  <p:cNvPr id="905" name="Google Shape;905;p53"/>
                  <p:cNvSpPr/>
                  <p:nvPr/>
                </p:nvSpPr>
                <p:spPr>
                  <a:xfrm rot="10800000" flipH="1">
                    <a:off x="3316817" y="5109048"/>
                    <a:ext cx="508000" cy="46748"/>
                  </a:xfrm>
                  <a:prstGeom prst="rightArrow">
                    <a:avLst>
                      <a:gd name="adj1" fmla="val 50000"/>
                      <a:gd name="adj2" fmla="val 125000"/>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grpSp>
                <p:nvGrpSpPr>
                  <p:cNvPr id="906" name="Google Shape;906;p53"/>
                  <p:cNvGrpSpPr/>
                  <p:nvPr/>
                </p:nvGrpSpPr>
                <p:grpSpPr>
                  <a:xfrm>
                    <a:off x="596685" y="4748224"/>
                    <a:ext cx="1642820" cy="1138287"/>
                    <a:chOff x="110168" y="6888480"/>
                    <a:chExt cx="1232809" cy="1518333"/>
                  </a:xfrm>
                </p:grpSpPr>
                <p:sp>
                  <p:nvSpPr>
                    <p:cNvPr id="907" name="Google Shape;907;p53"/>
                    <p:cNvSpPr txBox="1"/>
                    <p:nvPr/>
                  </p:nvSpPr>
                  <p:spPr>
                    <a:xfrm>
                      <a:off x="110168" y="7693189"/>
                      <a:ext cx="1232809" cy="713624"/>
                    </a:xfrm>
                    <a:prstGeom prst="rect">
                      <a:avLst/>
                    </a:prstGeom>
                    <a:solidFill>
                      <a:schemeClr val="lt1"/>
                    </a:solidFill>
                    <a:ln w="9525" cap="flat" cmpd="sng">
                      <a:solidFill>
                        <a:schemeClr val="lt1"/>
                      </a:solidFill>
                      <a:prstDash val="solid"/>
                      <a:miter lim="800000"/>
                      <a:headEnd type="none" w="sm" len="sm"/>
                      <a:tailEnd type="none" w="sm" len="sm"/>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Verdana"/>
                          <a:ea typeface="Verdana"/>
                          <a:cs typeface="Verdana"/>
                          <a:sym typeface="Verdana"/>
                        </a:rPr>
                        <a:t>Model / database</a:t>
                      </a:r>
                      <a:endParaRPr sz="1400" b="0" i="0" u="none" strike="noStrike" cap="none">
                        <a:solidFill>
                          <a:srgbClr val="000000"/>
                        </a:solidFill>
                        <a:latin typeface="Arial"/>
                        <a:ea typeface="Arial"/>
                        <a:cs typeface="Arial"/>
                        <a:sym typeface="Arial"/>
                      </a:endParaRPr>
                    </a:p>
                  </p:txBody>
                </p:sp>
                <p:sp>
                  <p:nvSpPr>
                    <p:cNvPr id="908" name="Google Shape;908;p53"/>
                    <p:cNvSpPr/>
                    <p:nvPr/>
                  </p:nvSpPr>
                  <p:spPr>
                    <a:xfrm>
                      <a:off x="471496" y="6888480"/>
                      <a:ext cx="525977" cy="805178"/>
                    </a:xfrm>
                    <a:prstGeom prst="flowChartMagneticDisk">
                      <a:avLst/>
                    </a:prstGeom>
                    <a:noFill/>
                    <a:ln w="222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grpSp>
              <p:cxnSp>
                <p:nvCxnSpPr>
                  <p:cNvPr id="909" name="Google Shape;909;p53"/>
                  <p:cNvCxnSpPr/>
                  <p:nvPr/>
                </p:nvCxnSpPr>
                <p:spPr>
                  <a:xfrm rot="5400000">
                    <a:off x="4298951" y="5081678"/>
                    <a:ext cx="1600200" cy="0"/>
                  </a:xfrm>
                  <a:prstGeom prst="straightConnector1">
                    <a:avLst/>
                  </a:prstGeom>
                  <a:noFill/>
                  <a:ln w="28575" cap="flat" cmpd="sng">
                    <a:solidFill>
                      <a:schemeClr val="dk1"/>
                    </a:solidFill>
                    <a:prstDash val="dash"/>
                    <a:round/>
                    <a:headEnd type="none" w="sm" len="sm"/>
                    <a:tailEnd type="none" w="sm" len="sm"/>
                  </a:ln>
                </p:spPr>
              </p:cxnSp>
              <p:sp>
                <p:nvSpPr>
                  <p:cNvPr id="910" name="Google Shape;910;p53"/>
                  <p:cNvSpPr txBox="1"/>
                  <p:nvPr/>
                </p:nvSpPr>
                <p:spPr>
                  <a:xfrm>
                    <a:off x="1839384" y="4181566"/>
                    <a:ext cx="1665816" cy="3461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Verdana"/>
                        <a:ea typeface="Verdana"/>
                        <a:cs typeface="Verdana"/>
                        <a:sym typeface="Verdana"/>
                      </a:rPr>
                      <a:t>Software</a:t>
                    </a:r>
                    <a:endParaRPr sz="1400" b="0" i="0" u="none" strike="noStrike" cap="none">
                      <a:solidFill>
                        <a:srgbClr val="000000"/>
                      </a:solidFill>
                      <a:latin typeface="Arial"/>
                      <a:ea typeface="Arial"/>
                      <a:cs typeface="Arial"/>
                      <a:sym typeface="Arial"/>
                    </a:endParaRPr>
                  </a:p>
                </p:txBody>
              </p:sp>
              <p:sp>
                <p:nvSpPr>
                  <p:cNvPr id="911" name="Google Shape;911;p53"/>
                  <p:cNvSpPr txBox="1"/>
                  <p:nvPr/>
                </p:nvSpPr>
                <p:spPr>
                  <a:xfrm>
                    <a:off x="6798734" y="4181566"/>
                    <a:ext cx="1843617" cy="3461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Verdana"/>
                        <a:ea typeface="Verdana"/>
                        <a:cs typeface="Verdana"/>
                        <a:sym typeface="Verdana"/>
                      </a:rPr>
                      <a:t>Hardware</a:t>
                    </a:r>
                    <a:endParaRPr sz="1400" b="0" i="0" u="none" strike="noStrike" cap="none">
                      <a:solidFill>
                        <a:srgbClr val="000000"/>
                      </a:solidFill>
                      <a:latin typeface="Arial"/>
                      <a:ea typeface="Arial"/>
                      <a:cs typeface="Arial"/>
                      <a:sym typeface="Arial"/>
                    </a:endParaRPr>
                  </a:p>
                </p:txBody>
              </p:sp>
              <p:sp>
                <p:nvSpPr>
                  <p:cNvPr id="912" name="Google Shape;912;p53"/>
                  <p:cNvSpPr/>
                  <p:nvPr/>
                </p:nvSpPr>
                <p:spPr>
                  <a:xfrm rot="10800000" flipH="1">
                    <a:off x="4912784" y="5035549"/>
                    <a:ext cx="384783" cy="46748"/>
                  </a:xfrm>
                  <a:prstGeom prst="rightArrow">
                    <a:avLst>
                      <a:gd name="adj1" fmla="val 50000"/>
                      <a:gd name="adj2" fmla="val 124802"/>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ill Sans"/>
                      <a:ea typeface="Gill Sans"/>
                      <a:cs typeface="Gill Sans"/>
                      <a:sym typeface="Gill Sans"/>
                    </a:endParaRPr>
                  </a:p>
                </p:txBody>
              </p:sp>
            </p:grpSp>
            <p:cxnSp>
              <p:nvCxnSpPr>
                <p:cNvPr id="913" name="Google Shape;913;p53"/>
                <p:cNvCxnSpPr/>
                <p:nvPr/>
              </p:nvCxnSpPr>
              <p:spPr>
                <a:xfrm>
                  <a:off x="5200650" y="1209910"/>
                  <a:ext cx="1238253" cy="0"/>
                </a:xfrm>
                <a:prstGeom prst="straightConnector1">
                  <a:avLst/>
                </a:prstGeom>
                <a:noFill/>
                <a:ln w="76200" cap="flat" cmpd="sng">
                  <a:solidFill>
                    <a:schemeClr val="dk1"/>
                  </a:solidFill>
                  <a:prstDash val="solid"/>
                  <a:round/>
                  <a:headEnd type="none" w="sm" len="sm"/>
                  <a:tailEnd type="triangle" w="med" len="med"/>
                </a:ln>
              </p:spPr>
            </p:cxnSp>
            <p:cxnSp>
              <p:nvCxnSpPr>
                <p:cNvPr id="914" name="Google Shape;914;p53"/>
                <p:cNvCxnSpPr/>
                <p:nvPr/>
              </p:nvCxnSpPr>
              <p:spPr>
                <a:xfrm rot="10800000">
                  <a:off x="3720743" y="1209910"/>
                  <a:ext cx="1125684" cy="0"/>
                </a:xfrm>
                <a:prstGeom prst="straightConnector1">
                  <a:avLst/>
                </a:prstGeom>
                <a:noFill/>
                <a:ln w="76200" cap="flat" cmpd="sng">
                  <a:solidFill>
                    <a:schemeClr val="dk1"/>
                  </a:solidFill>
                  <a:prstDash val="solid"/>
                  <a:round/>
                  <a:headEnd type="none" w="sm" len="sm"/>
                  <a:tailEnd type="triangle" w="med" len="med"/>
                </a:ln>
              </p:spPr>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4"/>
          <p:cNvSpPr txBox="1">
            <a:spLocks noGrp="1"/>
          </p:cNvSpPr>
          <p:nvPr>
            <p:ph type="body" idx="1"/>
          </p:nvPr>
        </p:nvSpPr>
        <p:spPr>
          <a:xfrm>
            <a:off x="202936" y="1671067"/>
            <a:ext cx="8678174" cy="4217670"/>
          </a:xfrm>
          <a:prstGeom prst="rect">
            <a:avLst/>
          </a:prstGeom>
          <a:noFill/>
          <a:ln>
            <a:noFill/>
          </a:ln>
        </p:spPr>
        <p:txBody>
          <a:bodyPr spcFirstLastPara="1" wrap="square" lIns="91425" tIns="45700" rIns="91425" bIns="45700" anchor="ctr" anchorCtr="0">
            <a:noAutofit/>
          </a:bodyPr>
          <a:lstStyle/>
          <a:p>
            <a:pPr marL="229500" lvl="0" indent="-229500" algn="l" rtl="0">
              <a:lnSpc>
                <a:spcPct val="100000"/>
              </a:lnSpc>
              <a:spcBef>
                <a:spcPts val="0"/>
              </a:spcBef>
              <a:spcAft>
                <a:spcPts val="0"/>
              </a:spcAft>
              <a:buSzPts val="1196"/>
              <a:buChar char="◼"/>
            </a:pPr>
            <a:r>
              <a:rPr lang="en-US"/>
              <a:t>Examples: </a:t>
            </a:r>
            <a:endParaRPr/>
          </a:p>
          <a:p>
            <a:pPr marL="472500" lvl="1" indent="-229500" algn="l" rtl="0">
              <a:lnSpc>
                <a:spcPct val="100000"/>
              </a:lnSpc>
              <a:spcBef>
                <a:spcPts val="690"/>
              </a:spcBef>
              <a:spcAft>
                <a:spcPts val="0"/>
              </a:spcAft>
              <a:buSzPts val="1104"/>
              <a:buChar char="◼"/>
            </a:pPr>
            <a:r>
              <a:rPr lang="en-US"/>
              <a:t>OpenGL™, </a:t>
            </a:r>
            <a:endParaRPr/>
          </a:p>
          <a:p>
            <a:pPr marL="472500" lvl="1" indent="-229500" algn="l" rtl="0">
              <a:lnSpc>
                <a:spcPct val="100000"/>
              </a:lnSpc>
              <a:spcBef>
                <a:spcPts val="690"/>
              </a:spcBef>
              <a:spcAft>
                <a:spcPts val="0"/>
              </a:spcAft>
              <a:buSzPts val="1104"/>
              <a:buChar char="◼"/>
            </a:pPr>
            <a:r>
              <a:rPr lang="en-US"/>
              <a:t>HTML5 + WebGL™</a:t>
            </a:r>
            <a:endParaRPr/>
          </a:p>
          <a:p>
            <a:pPr marL="472500" lvl="1" indent="-229500" algn="l" rtl="0">
              <a:lnSpc>
                <a:spcPct val="100000"/>
              </a:lnSpc>
              <a:spcBef>
                <a:spcPts val="690"/>
              </a:spcBef>
              <a:spcAft>
                <a:spcPts val="0"/>
              </a:spcAft>
              <a:buSzPts val="1104"/>
              <a:buChar char="◼"/>
            </a:pPr>
            <a:r>
              <a:rPr lang="en-US"/>
              <a:t>Unity 2D/3D</a:t>
            </a:r>
            <a:endParaRPr/>
          </a:p>
          <a:p>
            <a:pPr marL="472500" lvl="1" indent="-229500" algn="l" rtl="0">
              <a:lnSpc>
                <a:spcPct val="100000"/>
              </a:lnSpc>
              <a:spcBef>
                <a:spcPts val="690"/>
              </a:spcBef>
              <a:spcAft>
                <a:spcPts val="0"/>
              </a:spcAft>
              <a:buSzPts val="1104"/>
              <a:buChar char="◼"/>
            </a:pPr>
            <a:r>
              <a:rPr lang="en-US"/>
              <a:t>Three.JS</a:t>
            </a:r>
            <a:endParaRPr/>
          </a:p>
          <a:p>
            <a:pPr marL="229500" lvl="0" indent="-229500" algn="l" rtl="0">
              <a:lnSpc>
                <a:spcPct val="100000"/>
              </a:lnSpc>
              <a:spcBef>
                <a:spcPts val="710"/>
              </a:spcBef>
              <a:spcAft>
                <a:spcPts val="0"/>
              </a:spcAft>
              <a:buSzPts val="1196"/>
              <a:buChar char="◼"/>
            </a:pPr>
            <a:r>
              <a:rPr lang="en-US"/>
              <a:t>Primitives (characters, lines, polygons, meshes,…)</a:t>
            </a:r>
            <a:endParaRPr/>
          </a:p>
          <a:p>
            <a:pPr marL="229500" lvl="0" indent="-229500" algn="l" rtl="0">
              <a:lnSpc>
                <a:spcPct val="100000"/>
              </a:lnSpc>
              <a:spcBef>
                <a:spcPts val="710"/>
              </a:spcBef>
              <a:spcAft>
                <a:spcPts val="0"/>
              </a:spcAft>
              <a:buSzPts val="1196"/>
              <a:buChar char="◼"/>
            </a:pPr>
            <a:r>
              <a:rPr lang="en-US"/>
              <a:t>Attributes</a:t>
            </a:r>
            <a:endParaRPr/>
          </a:p>
          <a:p>
            <a:pPr marL="472500" lvl="1" indent="-229500" algn="l" rtl="0">
              <a:lnSpc>
                <a:spcPct val="100000"/>
              </a:lnSpc>
              <a:spcBef>
                <a:spcPts val="850"/>
              </a:spcBef>
              <a:spcAft>
                <a:spcPts val="0"/>
              </a:spcAft>
              <a:buSzPts val="1840"/>
              <a:buChar char="◼"/>
            </a:pPr>
            <a:r>
              <a:rPr lang="en-US" sz="2000"/>
              <a:t>Color, line style, material properties for 3D</a:t>
            </a:r>
            <a:endParaRPr/>
          </a:p>
          <a:p>
            <a:pPr marL="229500" lvl="0" indent="-229500" algn="l" rtl="0">
              <a:lnSpc>
                <a:spcPct val="100000"/>
              </a:lnSpc>
              <a:spcBef>
                <a:spcPts val="710"/>
              </a:spcBef>
              <a:spcAft>
                <a:spcPts val="0"/>
              </a:spcAft>
              <a:buSzPts val="1196"/>
              <a:buChar char="◼"/>
            </a:pPr>
            <a:r>
              <a:rPr lang="en-US"/>
              <a:t>Lights</a:t>
            </a:r>
            <a:endParaRPr/>
          </a:p>
          <a:p>
            <a:pPr marL="229500" lvl="0" indent="-229500" algn="l" rtl="0">
              <a:lnSpc>
                <a:spcPct val="100000"/>
              </a:lnSpc>
              <a:spcBef>
                <a:spcPts val="710"/>
              </a:spcBef>
              <a:spcAft>
                <a:spcPts val="0"/>
              </a:spcAft>
              <a:buSzPts val="1196"/>
              <a:buChar char="◼"/>
            </a:pPr>
            <a:r>
              <a:rPr lang="en-US"/>
              <a:t>Transformations</a:t>
            </a:r>
            <a:endParaRPr/>
          </a:p>
          <a:p>
            <a:pPr marL="229500" lvl="0" indent="-229500" algn="l" rtl="0">
              <a:lnSpc>
                <a:spcPct val="100000"/>
              </a:lnSpc>
              <a:spcBef>
                <a:spcPts val="710"/>
              </a:spcBef>
              <a:spcAft>
                <a:spcPts val="0"/>
              </a:spcAft>
              <a:buSzPts val="1196"/>
              <a:buChar char="◼"/>
            </a:pPr>
            <a:r>
              <a:rPr lang="en-US"/>
              <a:t>Caching and Performance optimization</a:t>
            </a:r>
            <a:endParaRPr/>
          </a:p>
        </p:txBody>
      </p:sp>
      <p:sp>
        <p:nvSpPr>
          <p:cNvPr id="921" name="Google Shape;921;p54"/>
          <p:cNvSpPr txBox="1">
            <a:spLocks noGrp="1"/>
          </p:cNvSpPr>
          <p:nvPr>
            <p:ph type="title"/>
          </p:nvPr>
        </p:nvSpPr>
        <p:spPr>
          <a:xfrm>
            <a:off x="308610" y="857250"/>
            <a:ext cx="8229600" cy="457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GRAPHICS LIBRARY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5"/>
          <p:cNvSpPr txBox="1">
            <a:spLocks noGrp="1"/>
          </p:cNvSpPr>
          <p:nvPr>
            <p:ph type="body" idx="1"/>
          </p:nvPr>
        </p:nvSpPr>
        <p:spPr>
          <a:xfrm>
            <a:off x="457201" y="1943100"/>
            <a:ext cx="8234221" cy="360045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2576"/>
              <a:buNone/>
            </a:pPr>
            <a:r>
              <a:rPr lang="en-US" sz="2800"/>
              <a:t>Sample-based graphics </a:t>
            </a:r>
            <a:r>
              <a:rPr lang="en-US" sz="2800" i="1"/>
              <a:t>vs</a:t>
            </a:r>
            <a:r>
              <a:rPr lang="en-US" sz="2800"/>
              <a:t> Geometry-based graphics</a:t>
            </a:r>
            <a:endParaRPr/>
          </a:p>
        </p:txBody>
      </p:sp>
      <p:sp>
        <p:nvSpPr>
          <p:cNvPr id="928" name="Google Shape;928;p5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APPLICATION DISTINCTIONS: TWO BASIC PARADIGMS</a:t>
            </a:r>
            <a:endParaRPr/>
          </a:p>
        </p:txBody>
      </p:sp>
      <p:pic>
        <p:nvPicPr>
          <p:cNvPr id="929" name="Google Shape;929;p55" descr="CIT_detail_squares"/>
          <p:cNvPicPr preferRelativeResize="0"/>
          <p:nvPr/>
        </p:nvPicPr>
        <p:blipFill rotWithShape="1">
          <a:blip r:embed="rId3">
            <a:alphaModFix/>
          </a:blip>
          <a:srcRect/>
          <a:stretch/>
        </p:blipFill>
        <p:spPr>
          <a:xfrm>
            <a:off x="773763" y="4179839"/>
            <a:ext cx="2830466" cy="2040568"/>
          </a:xfrm>
          <a:prstGeom prst="rect">
            <a:avLst/>
          </a:prstGeom>
          <a:noFill/>
          <a:ln>
            <a:noFill/>
          </a:ln>
        </p:spPr>
      </p:pic>
      <p:pic>
        <p:nvPicPr>
          <p:cNvPr id="930" name="Google Shape;930;p55"/>
          <p:cNvPicPr preferRelativeResize="0"/>
          <p:nvPr/>
        </p:nvPicPr>
        <p:blipFill rotWithShape="1">
          <a:blip r:embed="rId4">
            <a:alphaModFix/>
          </a:blip>
          <a:srcRect/>
          <a:stretch/>
        </p:blipFill>
        <p:spPr>
          <a:xfrm>
            <a:off x="5059787" y="4179839"/>
            <a:ext cx="2176076" cy="20310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56"/>
          <p:cNvSpPr txBox="1">
            <a:spLocks noGrp="1"/>
          </p:cNvSpPr>
          <p:nvPr>
            <p:ph type="body" idx="1"/>
          </p:nvPr>
        </p:nvSpPr>
        <p:spPr>
          <a:xfrm>
            <a:off x="457201" y="1943100"/>
            <a:ext cx="5181601" cy="360045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b="1"/>
              <a:t>Sample-based graphics: </a:t>
            </a:r>
            <a:r>
              <a:rPr lang="en-US"/>
              <a:t>Discrete samples are used to describe visual information</a:t>
            </a:r>
            <a:endParaRPr/>
          </a:p>
          <a:p>
            <a:pPr marL="472500" lvl="1" indent="-229500" algn="l" rtl="0">
              <a:lnSpc>
                <a:spcPct val="100000"/>
              </a:lnSpc>
              <a:spcBef>
                <a:spcPts val="690"/>
              </a:spcBef>
              <a:spcAft>
                <a:spcPts val="0"/>
              </a:spcAft>
              <a:buSzPts val="1104"/>
              <a:buChar char="◼"/>
            </a:pPr>
            <a:r>
              <a:rPr lang="en-US"/>
              <a:t>pixels can be created by digitizing images, using a sample-based “painting” program, etc.</a:t>
            </a:r>
            <a:endParaRPr/>
          </a:p>
          <a:p>
            <a:pPr marL="472500" lvl="1" indent="-229500" algn="l" rtl="0">
              <a:lnSpc>
                <a:spcPct val="100000"/>
              </a:lnSpc>
              <a:spcBef>
                <a:spcPts val="690"/>
              </a:spcBef>
              <a:spcAft>
                <a:spcPts val="0"/>
              </a:spcAft>
              <a:buSzPts val="1104"/>
              <a:buChar char="◼"/>
            </a:pPr>
            <a:r>
              <a:rPr lang="en-US"/>
              <a:t>often some aspect of the physical world is sampled for visualization, e.g., temperature across the US</a:t>
            </a:r>
            <a:endParaRPr/>
          </a:p>
          <a:p>
            <a:pPr marL="472500" lvl="1" indent="-229500" algn="l" rtl="0">
              <a:lnSpc>
                <a:spcPct val="100000"/>
              </a:lnSpc>
              <a:spcBef>
                <a:spcPts val="690"/>
              </a:spcBef>
              <a:spcAft>
                <a:spcPts val="0"/>
              </a:spcAft>
              <a:buSzPts val="1104"/>
              <a:buChar char="◼"/>
            </a:pPr>
            <a:r>
              <a:rPr lang="en-US"/>
              <a:t>example programs: Adobe Photoshop™, GIMP™ , Adobe AfterEffects™ (which came out of CS123/CS224!)</a:t>
            </a:r>
            <a:endParaRPr/>
          </a:p>
          <a:p>
            <a:pPr marL="472500" lvl="1" indent="-159395" algn="l" rtl="0">
              <a:lnSpc>
                <a:spcPct val="100000"/>
              </a:lnSpc>
              <a:spcBef>
                <a:spcPts val="690"/>
              </a:spcBef>
              <a:spcAft>
                <a:spcPts val="0"/>
              </a:spcAft>
              <a:buSzPts val="1104"/>
              <a:buNone/>
            </a:pPr>
            <a:endParaRPr/>
          </a:p>
        </p:txBody>
      </p:sp>
      <p:sp>
        <p:nvSpPr>
          <p:cNvPr id="937" name="Google Shape;937;p5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SAMPLE-BASED GRAPHICS (1/3)</a:t>
            </a:r>
            <a:endParaRPr/>
          </a:p>
        </p:txBody>
      </p:sp>
      <p:pic>
        <p:nvPicPr>
          <p:cNvPr id="938" name="Google Shape;938;p56" descr="CIT_detail_squares"/>
          <p:cNvPicPr preferRelativeResize="0"/>
          <p:nvPr/>
        </p:nvPicPr>
        <p:blipFill rotWithShape="1">
          <a:blip r:embed="rId3">
            <a:alphaModFix/>
          </a:blip>
          <a:srcRect/>
          <a:stretch/>
        </p:blipFill>
        <p:spPr>
          <a:xfrm>
            <a:off x="5841999" y="2553703"/>
            <a:ext cx="2434966" cy="1755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38"/>
                                        </p:tgtEl>
                                        <p:attrNameLst>
                                          <p:attrName>style.visibility</p:attrName>
                                        </p:attrNameLst>
                                      </p:cBhvr>
                                      <p:to>
                                        <p:strVal val="visible"/>
                                      </p:to>
                                    </p:set>
                                    <p:animEffect transition="in" filter="fade">
                                      <p:cBhvr>
                                        <p:cTn id="27" dur="5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SAMPLE-BASED GRAPHICS (2/3)</a:t>
            </a:r>
            <a:endParaRPr/>
          </a:p>
        </p:txBody>
      </p:sp>
      <p:sp>
        <p:nvSpPr>
          <p:cNvPr id="944" name="Google Shape;944;p57"/>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288"/>
              <a:buChar char="◼"/>
            </a:pPr>
            <a:r>
              <a:rPr lang="en-US" sz="1400" b="1"/>
              <a:t>Pixels</a:t>
            </a:r>
            <a:r>
              <a:rPr lang="en-US" sz="1400"/>
              <a:t> are point locations with associated sample values, usually of light intensities/colors, transparency, and other control information</a:t>
            </a:r>
            <a:endParaRPr/>
          </a:p>
          <a:p>
            <a:pPr marL="229500" lvl="0" indent="-229500" algn="l" rtl="0">
              <a:lnSpc>
                <a:spcPct val="100000"/>
              </a:lnSpc>
              <a:spcBef>
                <a:spcPts val="730"/>
              </a:spcBef>
              <a:spcAft>
                <a:spcPts val="0"/>
              </a:spcAft>
              <a:buSzPts val="1288"/>
              <a:buChar char="◼"/>
            </a:pPr>
            <a:r>
              <a:rPr lang="en-US" sz="1400"/>
              <a:t>When we sample an image, we sample the point location along the </a:t>
            </a:r>
            <a:r>
              <a:rPr lang="en-US" sz="1400" i="1"/>
              <a:t>continuous signal</a:t>
            </a:r>
            <a:r>
              <a:rPr lang="en-US" sz="1400"/>
              <a:t> and we </a:t>
            </a:r>
            <a:r>
              <a:rPr lang="en-US" sz="1400" i="1"/>
              <a:t>cannot</a:t>
            </a:r>
            <a:r>
              <a:rPr lang="en-US" sz="1400"/>
              <a:t> treat the pixels as little circles or squares, though they may be displayed as such</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945" name="Google Shape;945;p57"/>
          <p:cNvSpPr txBox="1">
            <a:spLocks noGrp="1"/>
          </p:cNvSpPr>
          <p:nvPr>
            <p:ph type="sldNum" idx="12"/>
          </p:nvPr>
        </p:nvSpPr>
        <p:spPr>
          <a:xfrm>
            <a:off x="7918725" y="5956138"/>
            <a:ext cx="78938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600"/>
              <a:buNone/>
            </a:pPr>
            <a:fld id="{00000000-1234-1234-1234-123412341234}" type="slidenum">
              <a:rPr lang="en-US"/>
              <a:t>57</a:t>
            </a:fld>
            <a:endParaRPr/>
          </a:p>
        </p:txBody>
      </p:sp>
      <p:pic>
        <p:nvPicPr>
          <p:cNvPr id="946" name="Google Shape;946;p57"/>
          <p:cNvPicPr preferRelativeResize="0"/>
          <p:nvPr/>
        </p:nvPicPr>
        <p:blipFill rotWithShape="1">
          <a:blip r:embed="rId3">
            <a:alphaModFix/>
          </a:blip>
          <a:srcRect/>
          <a:stretch/>
        </p:blipFill>
        <p:spPr>
          <a:xfrm>
            <a:off x="686752" y="3679889"/>
            <a:ext cx="7376677" cy="192538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58"/>
          <p:cNvSpPr txBox="1">
            <a:spLocks noGrp="1"/>
          </p:cNvSpPr>
          <p:nvPr>
            <p:ph type="body" idx="1"/>
          </p:nvPr>
        </p:nvSpPr>
        <p:spPr>
          <a:xfrm>
            <a:off x="172529" y="1761094"/>
            <a:ext cx="8824823" cy="3600450"/>
          </a:xfrm>
          <a:prstGeom prst="rect">
            <a:avLst/>
          </a:prstGeom>
          <a:noFill/>
          <a:ln>
            <a:noFill/>
          </a:ln>
        </p:spPr>
        <p:txBody>
          <a:bodyPr spcFirstLastPara="1" wrap="square" lIns="91425" tIns="45700" rIns="91425" bIns="45700" anchor="ctr" anchorCtr="0">
            <a:noAutofit/>
          </a:bodyPr>
          <a:lstStyle/>
          <a:p>
            <a:pPr marL="229500" lvl="0" indent="-229500" algn="l" rtl="0">
              <a:lnSpc>
                <a:spcPct val="100000"/>
              </a:lnSpc>
              <a:spcBef>
                <a:spcPts val="0"/>
              </a:spcBef>
              <a:spcAft>
                <a:spcPts val="0"/>
              </a:spcAft>
              <a:buSzPts val="1472"/>
              <a:buChar char="◼"/>
            </a:pPr>
            <a:r>
              <a:rPr lang="en-US" sz="1600"/>
              <a:t>Samples created directly in Paint-type program, or by sampling of continuous (analog) visual materials (light intensity/color measured at regular intervals) with many devices including:</a:t>
            </a:r>
            <a:endParaRPr/>
          </a:p>
          <a:p>
            <a:pPr marL="229500" lvl="0" indent="-229500" algn="l" rtl="0">
              <a:lnSpc>
                <a:spcPct val="100000"/>
              </a:lnSpc>
              <a:spcBef>
                <a:spcPts val="920"/>
              </a:spcBef>
              <a:spcAft>
                <a:spcPts val="0"/>
              </a:spcAft>
              <a:buSzPts val="1472"/>
              <a:buChar char="◼"/>
            </a:pPr>
            <a:r>
              <a:rPr lang="en-US" sz="1600"/>
              <a:t>Sample values can also be input numerically (e.g., with numbers from computed dataset)</a:t>
            </a:r>
            <a:endParaRPr/>
          </a:p>
          <a:p>
            <a:pPr marL="229500" lvl="0" indent="-229500" algn="l" rtl="0">
              <a:lnSpc>
                <a:spcPct val="100000"/>
              </a:lnSpc>
              <a:spcBef>
                <a:spcPts val="920"/>
              </a:spcBef>
              <a:spcAft>
                <a:spcPts val="0"/>
              </a:spcAft>
              <a:buSzPts val="1472"/>
              <a:buChar char="◼"/>
            </a:pPr>
            <a:r>
              <a:rPr lang="en-US" sz="1600"/>
              <a:t>Once an image is defined as pixel-array, it can be manipulated</a:t>
            </a:r>
            <a:endParaRPr/>
          </a:p>
          <a:p>
            <a:pPr marL="472500" lvl="1" indent="-229500" algn="l" rtl="0">
              <a:lnSpc>
                <a:spcPct val="100000"/>
              </a:lnSpc>
              <a:spcBef>
                <a:spcPts val="1200"/>
              </a:spcBef>
              <a:spcAft>
                <a:spcPts val="0"/>
              </a:spcAft>
              <a:buSzPts val="1288"/>
              <a:buChar char="◼"/>
            </a:pPr>
            <a:r>
              <a:rPr lang="en-US" sz="1400" b="1">
                <a:solidFill>
                  <a:srgbClr val="FF0000"/>
                </a:solidFill>
              </a:rPr>
              <a:t>Image editing: </a:t>
            </a:r>
            <a:r>
              <a:rPr lang="en-US" sz="1400"/>
              <a:t>changes made by </a:t>
            </a:r>
            <a:r>
              <a:rPr lang="en-US" sz="1400" b="1">
                <a:solidFill>
                  <a:srgbClr val="FF0000"/>
                </a:solidFill>
              </a:rPr>
              <a:t>user</a:t>
            </a:r>
            <a:r>
              <a:rPr lang="en-US" sz="1400"/>
              <a:t>, such as cutting and pasting sections, brush-type tools, and processing selected areas</a:t>
            </a:r>
            <a:endParaRPr/>
          </a:p>
          <a:p>
            <a:pPr marL="472500" lvl="1" indent="-229500" algn="l" rtl="0">
              <a:lnSpc>
                <a:spcPct val="100000"/>
              </a:lnSpc>
              <a:spcBef>
                <a:spcPts val="1200"/>
              </a:spcBef>
              <a:spcAft>
                <a:spcPts val="0"/>
              </a:spcAft>
              <a:buSzPts val="1288"/>
              <a:buChar char="◼"/>
            </a:pPr>
            <a:r>
              <a:rPr lang="en-US" sz="1400" b="1">
                <a:solidFill>
                  <a:srgbClr val="FF0000"/>
                </a:solidFill>
              </a:rPr>
              <a:t>Image processing: </a:t>
            </a:r>
            <a:r>
              <a:rPr lang="en-US" sz="1400"/>
              <a:t>algorithmic operations that are performed on image (or pre-selected portion of image) without user intervention. Blurring, sharpening, edge-detection, color balancing, rotating,  warping.  These are front-end processes to </a:t>
            </a:r>
            <a:r>
              <a:rPr lang="en-US" sz="1400">
                <a:solidFill>
                  <a:srgbClr val="FF0000"/>
                </a:solidFill>
              </a:rPr>
              <a:t>Computer Vision</a:t>
            </a:r>
            <a:r>
              <a:rPr lang="en-US" sz="1400"/>
              <a:t>, </a:t>
            </a:r>
            <a:r>
              <a:rPr lang="en-US" sz="1400">
                <a:solidFill>
                  <a:srgbClr val="FF0000"/>
                </a:solidFill>
              </a:rPr>
              <a:t>Computational Photography</a:t>
            </a:r>
            <a:endParaRPr/>
          </a:p>
          <a:p>
            <a:pPr marL="274320" lvl="1" indent="0" algn="l" rtl="0">
              <a:lnSpc>
                <a:spcPct val="100000"/>
              </a:lnSpc>
              <a:spcBef>
                <a:spcPts val="1200"/>
              </a:spcBef>
              <a:spcAft>
                <a:spcPts val="0"/>
              </a:spcAft>
              <a:buSzPts val="1288"/>
              <a:buNone/>
            </a:pPr>
            <a:endParaRPr sz="1400"/>
          </a:p>
        </p:txBody>
      </p:sp>
      <p:sp>
        <p:nvSpPr>
          <p:cNvPr id="953" name="Google Shape;953;p5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SAMPLE-BASED GRAPHICS (3/3)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9"/>
          <p:cNvSpPr txBox="1">
            <a:spLocks noGrp="1"/>
          </p:cNvSpPr>
          <p:nvPr>
            <p:ph type="body" idx="1"/>
          </p:nvPr>
        </p:nvSpPr>
        <p:spPr>
          <a:xfrm>
            <a:off x="457200" y="1701049"/>
            <a:ext cx="8229600" cy="3857625"/>
          </a:xfrm>
          <a:prstGeom prst="rect">
            <a:avLst/>
          </a:prstGeom>
          <a:noFill/>
          <a:ln>
            <a:noFill/>
          </a:ln>
        </p:spPr>
        <p:txBody>
          <a:bodyPr spcFirstLastPara="1" wrap="square" lIns="91425" tIns="45700" rIns="91425" bIns="45700" anchor="ctr" anchorCtr="0">
            <a:noAutofit/>
          </a:bodyPr>
          <a:lstStyle/>
          <a:p>
            <a:pPr marL="229500" lvl="0" indent="-124344" algn="l" rtl="0">
              <a:lnSpc>
                <a:spcPct val="100000"/>
              </a:lnSpc>
              <a:spcBef>
                <a:spcPts val="0"/>
              </a:spcBef>
              <a:spcAft>
                <a:spcPts val="0"/>
              </a:spcAft>
              <a:buSzPts val="1656"/>
              <a:buNone/>
            </a:pPr>
            <a:endParaRPr sz="1800"/>
          </a:p>
          <a:p>
            <a:pPr marL="229500" lvl="0" indent="-124344" algn="l" rtl="0">
              <a:lnSpc>
                <a:spcPct val="100000"/>
              </a:lnSpc>
              <a:spcBef>
                <a:spcPts val="810"/>
              </a:spcBef>
              <a:spcAft>
                <a:spcPts val="0"/>
              </a:spcAft>
              <a:buSzPts val="1656"/>
              <a:buNone/>
            </a:pPr>
            <a:endParaRPr sz="1800"/>
          </a:p>
          <a:p>
            <a:pPr marL="229500" lvl="0" indent="-124344" algn="l" rtl="0">
              <a:lnSpc>
                <a:spcPct val="100000"/>
              </a:lnSpc>
              <a:spcBef>
                <a:spcPts val="810"/>
              </a:spcBef>
              <a:spcAft>
                <a:spcPts val="0"/>
              </a:spcAft>
              <a:buSzPts val="1656"/>
              <a:buNone/>
            </a:pPr>
            <a:endParaRPr sz="1800"/>
          </a:p>
          <a:p>
            <a:pPr marL="229500" lvl="0" indent="-229500" algn="l" rtl="0">
              <a:lnSpc>
                <a:spcPct val="100000"/>
              </a:lnSpc>
              <a:spcBef>
                <a:spcPts val="810"/>
              </a:spcBef>
              <a:spcAft>
                <a:spcPts val="0"/>
              </a:spcAft>
              <a:buSzPts val="1656"/>
              <a:buChar char="◼"/>
            </a:pPr>
            <a:r>
              <a:rPr lang="en-US" sz="1800"/>
              <a:t>Lets do some sampling of CIT building</a:t>
            </a:r>
            <a:endParaRPr sz="1800"/>
          </a:p>
          <a:p>
            <a:pPr marL="229500" lvl="0" indent="-229500" algn="l" rtl="0">
              <a:lnSpc>
                <a:spcPct val="100000"/>
              </a:lnSpc>
              <a:spcBef>
                <a:spcPts val="810"/>
              </a:spcBef>
              <a:spcAft>
                <a:spcPts val="0"/>
              </a:spcAft>
              <a:buSzPts val="1656"/>
              <a:buChar char="◼"/>
            </a:pPr>
            <a:r>
              <a:rPr lang="en-US" sz="1800"/>
              <a:t>A color value is measured at every grid point and used to color corresponding grid square</a:t>
            </a:r>
            <a:endParaRPr/>
          </a:p>
          <a:p>
            <a:pPr marL="229500" lvl="0" indent="-124344" algn="l" rtl="0">
              <a:lnSpc>
                <a:spcPct val="100000"/>
              </a:lnSpc>
              <a:spcBef>
                <a:spcPts val="810"/>
              </a:spcBef>
              <a:spcAft>
                <a:spcPts val="0"/>
              </a:spcAft>
              <a:buSzPts val="1656"/>
              <a:buNone/>
            </a:pPr>
            <a:endParaRPr sz="1800"/>
          </a:p>
          <a:p>
            <a:pPr marL="229500" lvl="0" indent="-124344" algn="l" rtl="0">
              <a:lnSpc>
                <a:spcPct val="100000"/>
              </a:lnSpc>
              <a:spcBef>
                <a:spcPts val="810"/>
              </a:spcBef>
              <a:spcAft>
                <a:spcPts val="0"/>
              </a:spcAft>
              <a:buSzPts val="1656"/>
              <a:buNone/>
            </a:pPr>
            <a:endParaRPr sz="1800"/>
          </a:p>
          <a:p>
            <a:pPr marL="0" lvl="0" indent="0" algn="l" rtl="0">
              <a:lnSpc>
                <a:spcPct val="100000"/>
              </a:lnSpc>
              <a:spcBef>
                <a:spcPts val="810"/>
              </a:spcBef>
              <a:spcAft>
                <a:spcPts val="0"/>
              </a:spcAft>
              <a:buSzPts val="1656"/>
              <a:buNone/>
            </a:pPr>
            <a:endParaRPr sz="1800"/>
          </a:p>
          <a:p>
            <a:pPr marL="229500" lvl="0" indent="-124344" algn="l" rtl="0">
              <a:lnSpc>
                <a:spcPct val="100000"/>
              </a:lnSpc>
              <a:spcBef>
                <a:spcPts val="810"/>
              </a:spcBef>
              <a:spcAft>
                <a:spcPts val="0"/>
              </a:spcAft>
              <a:buSzPts val="1656"/>
              <a:buNone/>
            </a:pPr>
            <a:endParaRPr sz="1800"/>
          </a:p>
          <a:p>
            <a:pPr marL="229500" lvl="0" indent="-229500" algn="l" rtl="0">
              <a:lnSpc>
                <a:spcPct val="100000"/>
              </a:lnSpc>
              <a:spcBef>
                <a:spcPts val="810"/>
              </a:spcBef>
              <a:spcAft>
                <a:spcPts val="0"/>
              </a:spcAft>
              <a:buSzPts val="1656"/>
              <a:buChar char="◼"/>
            </a:pPr>
            <a:r>
              <a:rPr lang="en-US" sz="1800"/>
              <a:t>Crude sampling and image reconstruction method creates blocky image</a:t>
            </a:r>
            <a:endParaRPr/>
          </a:p>
        </p:txBody>
      </p:sp>
      <p:sp>
        <p:nvSpPr>
          <p:cNvPr id="960" name="Google Shape;960;p59"/>
          <p:cNvSpPr txBox="1">
            <a:spLocks noGrp="1"/>
          </p:cNvSpPr>
          <p:nvPr>
            <p:ph type="title"/>
          </p:nvPr>
        </p:nvSpPr>
        <p:spPr>
          <a:xfrm>
            <a:off x="457200" y="1295400"/>
            <a:ext cx="8229600" cy="457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SAMPLING AN IMAGE</a:t>
            </a:r>
            <a:endParaRPr/>
          </a:p>
        </p:txBody>
      </p:sp>
      <p:pic>
        <p:nvPicPr>
          <p:cNvPr id="961" name="Google Shape;961;p59" descr="CIT_detail"/>
          <p:cNvPicPr preferRelativeResize="0"/>
          <p:nvPr/>
        </p:nvPicPr>
        <p:blipFill rotWithShape="1">
          <a:blip r:embed="rId3">
            <a:alphaModFix/>
          </a:blip>
          <a:srcRect/>
          <a:stretch/>
        </p:blipFill>
        <p:spPr>
          <a:xfrm>
            <a:off x="3352801" y="3736730"/>
            <a:ext cx="2025110" cy="1459962"/>
          </a:xfrm>
          <a:prstGeom prst="rect">
            <a:avLst/>
          </a:prstGeom>
          <a:noFill/>
          <a:ln>
            <a:noFill/>
          </a:ln>
        </p:spPr>
      </p:pic>
      <p:pic>
        <p:nvPicPr>
          <p:cNvPr id="962" name="Google Shape;962;p59" descr="CIT"/>
          <p:cNvPicPr preferRelativeResize="0"/>
          <p:nvPr/>
        </p:nvPicPr>
        <p:blipFill rotWithShape="1">
          <a:blip r:embed="rId4">
            <a:alphaModFix/>
          </a:blip>
          <a:srcRect/>
          <a:stretch/>
        </p:blipFill>
        <p:spPr>
          <a:xfrm>
            <a:off x="6801836" y="1141024"/>
            <a:ext cx="2195622" cy="1965676"/>
          </a:xfrm>
          <a:prstGeom prst="rect">
            <a:avLst/>
          </a:prstGeom>
          <a:noFill/>
          <a:ln>
            <a:noFill/>
          </a:ln>
        </p:spPr>
      </p:pic>
      <p:sp>
        <p:nvSpPr>
          <p:cNvPr id="963" name="Google Shape;963;p59"/>
          <p:cNvSpPr txBox="1"/>
          <p:nvPr/>
        </p:nvSpPr>
        <p:spPr>
          <a:xfrm>
            <a:off x="4664238" y="2798923"/>
            <a:ext cx="1016000"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3D scene</a:t>
            </a:r>
            <a:endParaRPr sz="1400" b="0" i="0" u="none" strike="noStrike" cap="none">
              <a:solidFill>
                <a:srgbClr val="000000"/>
              </a:solidFill>
              <a:latin typeface="Arial"/>
              <a:ea typeface="Arial"/>
              <a:cs typeface="Arial"/>
              <a:sym typeface="Arial"/>
            </a:endParaRPr>
          </a:p>
        </p:txBody>
      </p:sp>
      <p:pic>
        <p:nvPicPr>
          <p:cNvPr id="964" name="Google Shape;964;p59" descr="CIT_detail"/>
          <p:cNvPicPr preferRelativeResize="0"/>
          <p:nvPr/>
        </p:nvPicPr>
        <p:blipFill rotWithShape="1">
          <a:blip r:embed="rId3">
            <a:alphaModFix/>
          </a:blip>
          <a:srcRect/>
          <a:stretch/>
        </p:blipFill>
        <p:spPr>
          <a:xfrm>
            <a:off x="711203" y="3752382"/>
            <a:ext cx="1926645" cy="1388976"/>
          </a:xfrm>
          <a:prstGeom prst="rect">
            <a:avLst/>
          </a:prstGeom>
          <a:noFill/>
          <a:ln>
            <a:noFill/>
          </a:ln>
        </p:spPr>
      </p:pic>
      <p:pic>
        <p:nvPicPr>
          <p:cNvPr id="965" name="Google Shape;965;p59" descr="CIT_detail_grid"/>
          <p:cNvPicPr preferRelativeResize="0"/>
          <p:nvPr/>
        </p:nvPicPr>
        <p:blipFill rotWithShape="1">
          <a:blip r:embed="rId5">
            <a:alphaModFix/>
          </a:blip>
          <a:srcRect/>
          <a:stretch/>
        </p:blipFill>
        <p:spPr>
          <a:xfrm>
            <a:off x="3352801" y="3752383"/>
            <a:ext cx="1981692" cy="1428661"/>
          </a:xfrm>
          <a:prstGeom prst="rect">
            <a:avLst/>
          </a:prstGeom>
          <a:noFill/>
          <a:ln>
            <a:noFill/>
          </a:ln>
        </p:spPr>
      </p:pic>
      <p:pic>
        <p:nvPicPr>
          <p:cNvPr id="966" name="Google Shape;966;p59" descr="CIT_detail_squares"/>
          <p:cNvPicPr preferRelativeResize="0"/>
          <p:nvPr/>
        </p:nvPicPr>
        <p:blipFill rotWithShape="1">
          <a:blip r:embed="rId6">
            <a:alphaModFix/>
          </a:blip>
          <a:srcRect/>
          <a:stretch/>
        </p:blipFill>
        <p:spPr>
          <a:xfrm>
            <a:off x="5994401" y="3752382"/>
            <a:ext cx="1981692" cy="1428661"/>
          </a:xfrm>
          <a:prstGeom prst="rect">
            <a:avLst/>
          </a:prstGeom>
          <a:noFill/>
          <a:ln>
            <a:noFill/>
          </a:ln>
        </p:spPr>
      </p:pic>
      <p:sp>
        <p:nvSpPr>
          <p:cNvPr id="967" name="Google Shape;967;p59"/>
          <p:cNvSpPr txBox="1"/>
          <p:nvPr/>
        </p:nvSpPr>
        <p:spPr>
          <a:xfrm>
            <a:off x="3194608" y="3444605"/>
            <a:ext cx="27547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0 = white, 5 = gray, 10 = black</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7"/>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65"/>
                                        </p:tgtEl>
                                        <p:attrNameLst>
                                          <p:attrName>style.visibility</p:attrName>
                                        </p:attrNameLst>
                                      </p:cBhvr>
                                      <p:to>
                                        <p:strVal val="visible"/>
                                      </p:to>
                                    </p:set>
                                    <p:animEffect transition="in" filter="fade">
                                      <p:cBhvr>
                                        <p:cTn id="21" dur="1000"/>
                                        <p:tgtEl>
                                          <p:spTgt spid="96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b="1"/>
              <a:t>Image processing:</a:t>
            </a:r>
            <a:r>
              <a:rPr lang="en-US" sz="1600"/>
              <a:t> </a:t>
            </a:r>
            <a:endParaRPr sz="1600"/>
          </a:p>
          <a:p>
            <a:pPr marL="548640" lvl="3" indent="-274320" algn="l" rtl="0">
              <a:lnSpc>
                <a:spcPct val="100000"/>
              </a:lnSpc>
              <a:spcBef>
                <a:spcPts val="1050"/>
              </a:spcBef>
              <a:spcAft>
                <a:spcPts val="0"/>
              </a:spcAft>
              <a:buClr>
                <a:schemeClr val="accent1"/>
              </a:buClr>
              <a:buSzPts val="1472"/>
              <a:buChar char="◼"/>
            </a:pPr>
            <a:r>
              <a:rPr lang="en-US" sz="1600"/>
              <a:t>alter images, remove noise</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134" name="Google Shape;134;p5"/>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35" name="Google Shape;135;p5"/>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USES OF COMPUTER GRAPHICS</a:t>
            </a:r>
            <a:endParaRPr/>
          </a:p>
        </p:txBody>
      </p:sp>
      <p:pic>
        <p:nvPicPr>
          <p:cNvPr id="136" name="Google Shape;136;p5" descr="... Loading image"/>
          <p:cNvPicPr preferRelativeResize="0"/>
          <p:nvPr/>
        </p:nvPicPr>
        <p:blipFill rotWithShape="1">
          <a:blip r:embed="rId3">
            <a:alphaModFix/>
          </a:blip>
          <a:srcRect/>
          <a:stretch/>
        </p:blipFill>
        <p:spPr>
          <a:xfrm>
            <a:off x="3634740" y="3396997"/>
            <a:ext cx="4514850" cy="185142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pic>
        <p:nvPicPr>
          <p:cNvPr id="973" name="Google Shape;973;p60" descr="010"/>
          <p:cNvPicPr preferRelativeResize="0"/>
          <p:nvPr/>
        </p:nvPicPr>
        <p:blipFill rotWithShape="1">
          <a:blip r:embed="rId3">
            <a:alphaModFix/>
          </a:blip>
          <a:srcRect t="10226" r="69014"/>
          <a:stretch/>
        </p:blipFill>
        <p:spPr>
          <a:xfrm>
            <a:off x="1953879" y="4376306"/>
            <a:ext cx="1170821" cy="1128713"/>
          </a:xfrm>
          <a:prstGeom prst="rect">
            <a:avLst/>
          </a:prstGeom>
          <a:noFill/>
          <a:ln>
            <a:noFill/>
          </a:ln>
        </p:spPr>
      </p:pic>
      <p:pic>
        <p:nvPicPr>
          <p:cNvPr id="974" name="Google Shape;974;p60" descr="010"/>
          <p:cNvPicPr preferRelativeResize="0"/>
          <p:nvPr/>
        </p:nvPicPr>
        <p:blipFill rotWithShape="1">
          <a:blip r:embed="rId3">
            <a:alphaModFix/>
          </a:blip>
          <a:srcRect t="10226" r="69014"/>
          <a:stretch/>
        </p:blipFill>
        <p:spPr>
          <a:xfrm rot="504268">
            <a:off x="5947459" y="4133920"/>
            <a:ext cx="1071734" cy="1035906"/>
          </a:xfrm>
          <a:prstGeom prst="rect">
            <a:avLst/>
          </a:prstGeom>
          <a:noFill/>
          <a:ln>
            <a:noFill/>
          </a:ln>
        </p:spPr>
      </p:pic>
      <p:sp>
        <p:nvSpPr>
          <p:cNvPr id="975" name="Google Shape;975;p60"/>
          <p:cNvSpPr txBox="1">
            <a:spLocks noGrp="1"/>
          </p:cNvSpPr>
          <p:nvPr>
            <p:ph type="body" idx="1"/>
          </p:nvPr>
        </p:nvSpPr>
        <p:spPr>
          <a:xfrm>
            <a:off x="457200" y="1867287"/>
            <a:ext cx="5115925" cy="2769746"/>
          </a:xfrm>
          <a:prstGeom prst="rect">
            <a:avLst/>
          </a:prstGeom>
          <a:noFill/>
          <a:ln>
            <a:noFill/>
          </a:ln>
        </p:spPr>
        <p:txBody>
          <a:bodyPr spcFirstLastPara="1" wrap="square" lIns="91425" tIns="45700" rIns="91425" bIns="45700" anchor="ctr" anchorCtr="0">
            <a:normAutofit fontScale="85000" lnSpcReduction="20000"/>
          </a:bodyPr>
          <a:lstStyle/>
          <a:p>
            <a:pPr marL="229500" lvl="0" indent="-229500" algn="l" rtl="0">
              <a:lnSpc>
                <a:spcPct val="100000"/>
              </a:lnSpc>
              <a:spcBef>
                <a:spcPts val="0"/>
              </a:spcBef>
              <a:spcAft>
                <a:spcPts val="0"/>
              </a:spcAft>
              <a:buSzPct val="92000"/>
              <a:buChar char="◼"/>
            </a:pPr>
            <a:r>
              <a:rPr lang="en-US" sz="2300"/>
              <a:t>Once image is defined in terms of colors at (x, y) locations on grid, can change image easily by altering location or color values</a:t>
            </a:r>
            <a:endParaRPr/>
          </a:p>
          <a:p>
            <a:pPr marL="229500" lvl="0" indent="-229500" algn="l" rtl="0">
              <a:lnSpc>
                <a:spcPct val="100000"/>
              </a:lnSpc>
              <a:spcBef>
                <a:spcPts val="841"/>
              </a:spcBef>
              <a:spcAft>
                <a:spcPts val="0"/>
              </a:spcAft>
              <a:buSzPct val="92000"/>
              <a:buChar char="◼"/>
            </a:pPr>
            <a:r>
              <a:rPr lang="en-US" sz="2300"/>
              <a:t>E.g., if we reverse our mapping above and make 10 = white and 0 = black, the image would look like this:</a:t>
            </a:r>
            <a:endParaRPr/>
          </a:p>
          <a:p>
            <a:pPr marL="229500" lvl="0" indent="-229500" algn="l" rtl="0">
              <a:lnSpc>
                <a:spcPct val="100000"/>
              </a:lnSpc>
              <a:spcBef>
                <a:spcPts val="858"/>
              </a:spcBef>
              <a:spcAft>
                <a:spcPts val="0"/>
              </a:spcAft>
              <a:buSzPct val="92000"/>
              <a:buChar char="◼"/>
            </a:pPr>
            <a:r>
              <a:rPr lang="en-US" sz="2400"/>
              <a:t>Pixel information from one image can be copied and pasted into another, replacing or combining with previously stored pixels</a:t>
            </a:r>
            <a:endParaRPr/>
          </a:p>
        </p:txBody>
      </p:sp>
      <p:sp>
        <p:nvSpPr>
          <p:cNvPr id="976" name="Google Shape;976;p6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WHAT’S THE ADVANTAGE?</a:t>
            </a:r>
            <a:endParaRPr/>
          </a:p>
        </p:txBody>
      </p:sp>
      <p:pic>
        <p:nvPicPr>
          <p:cNvPr id="977" name="Google Shape;977;p60" descr="CIT_detail"/>
          <p:cNvPicPr preferRelativeResize="0"/>
          <p:nvPr/>
        </p:nvPicPr>
        <p:blipFill rotWithShape="1">
          <a:blip r:embed="rId4">
            <a:alphaModFix/>
          </a:blip>
          <a:srcRect/>
          <a:stretch/>
        </p:blipFill>
        <p:spPr>
          <a:xfrm>
            <a:off x="5449245" y="2019183"/>
            <a:ext cx="2068163" cy="1491000"/>
          </a:xfrm>
          <a:prstGeom prst="rect">
            <a:avLst/>
          </a:prstGeom>
          <a:noFill/>
          <a:ln>
            <a:noFill/>
          </a:ln>
        </p:spPr>
      </p:pic>
      <p:pic>
        <p:nvPicPr>
          <p:cNvPr id="978" name="Google Shape;978;p60" descr="CIT_detail_inverted"/>
          <p:cNvPicPr preferRelativeResize="0"/>
          <p:nvPr/>
        </p:nvPicPr>
        <p:blipFill rotWithShape="1">
          <a:blip r:embed="rId5">
            <a:alphaModFix/>
          </a:blip>
          <a:srcRect/>
          <a:stretch/>
        </p:blipFill>
        <p:spPr>
          <a:xfrm>
            <a:off x="7147359" y="2462057"/>
            <a:ext cx="2068163" cy="1491000"/>
          </a:xfrm>
          <a:prstGeom prst="rect">
            <a:avLst/>
          </a:prstGeom>
          <a:noFill/>
          <a:ln>
            <a:noFill/>
          </a:ln>
        </p:spPr>
      </p:pic>
      <p:sp>
        <p:nvSpPr>
          <p:cNvPr id="979" name="Google Shape;979;p60"/>
          <p:cNvSpPr/>
          <p:nvPr/>
        </p:nvSpPr>
        <p:spPr>
          <a:xfrm>
            <a:off x="3403669" y="4785194"/>
            <a:ext cx="1873355" cy="121140"/>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980" name="Google Shape;980;p60" descr="010"/>
          <p:cNvPicPr preferRelativeResize="0"/>
          <p:nvPr/>
        </p:nvPicPr>
        <p:blipFill rotWithShape="1">
          <a:blip r:embed="rId3">
            <a:alphaModFix/>
          </a:blip>
          <a:srcRect l="44993" t="6816"/>
          <a:stretch/>
        </p:blipFill>
        <p:spPr>
          <a:xfrm>
            <a:off x="5424951" y="4135059"/>
            <a:ext cx="1983783" cy="14965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5">
                                            <p:txEl>
                                              <p:pRg st="0" end="0"/>
                                            </p:txEl>
                                          </p:spTgt>
                                        </p:tgtEl>
                                        <p:attrNameLst>
                                          <p:attrName>style.visibility</p:attrName>
                                        </p:attrNameLst>
                                      </p:cBhvr>
                                      <p:to>
                                        <p:strVal val="visible"/>
                                      </p:to>
                                    </p:set>
                                    <p:animEffect transition="in" filter="fade">
                                      <p:cBhvr>
                                        <p:cTn id="7" dur="500"/>
                                        <p:tgtEl>
                                          <p:spTgt spid="9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5">
                                            <p:txEl>
                                              <p:pRg st="1" end="1"/>
                                            </p:txEl>
                                          </p:spTgt>
                                        </p:tgtEl>
                                        <p:attrNameLst>
                                          <p:attrName>style.visibility</p:attrName>
                                        </p:attrNameLst>
                                      </p:cBhvr>
                                      <p:to>
                                        <p:strVal val="visible"/>
                                      </p:to>
                                    </p:set>
                                    <p:animEffect transition="in" filter="fade">
                                      <p:cBhvr>
                                        <p:cTn id="12" dur="500"/>
                                        <p:tgtEl>
                                          <p:spTgt spid="9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5">
                                            <p:txEl>
                                              <p:pRg st="2" end="2"/>
                                            </p:txEl>
                                          </p:spTgt>
                                        </p:tgtEl>
                                        <p:attrNameLst>
                                          <p:attrName>style.visibility</p:attrName>
                                        </p:attrNameLst>
                                      </p:cBhvr>
                                      <p:to>
                                        <p:strVal val="visible"/>
                                      </p:to>
                                    </p:set>
                                    <p:animEffect transition="in" filter="fade">
                                      <p:cBhvr>
                                        <p:cTn id="17" dur="500"/>
                                        <p:tgtEl>
                                          <p:spTgt spid="9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7"/>
                                        </p:tgtEl>
                                        <p:attrNameLst>
                                          <p:attrName>style.visibility</p:attrName>
                                        </p:attrNameLst>
                                      </p:cBhvr>
                                      <p:to>
                                        <p:strVal val="visible"/>
                                      </p:to>
                                    </p:set>
                                    <p:animEffect transition="in" filter="fade">
                                      <p:cBhvr>
                                        <p:cTn id="22" dur="500"/>
                                        <p:tgtEl>
                                          <p:spTgt spid="9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8"/>
                                        </p:tgtEl>
                                        <p:attrNameLst>
                                          <p:attrName>style.visibility</p:attrName>
                                        </p:attrNameLst>
                                      </p:cBhvr>
                                      <p:to>
                                        <p:strVal val="visible"/>
                                      </p:to>
                                    </p:set>
                                    <p:animEffect transition="in" filter="fade">
                                      <p:cBhvr>
                                        <p:cTn id="27" dur="500"/>
                                        <p:tgtEl>
                                          <p:spTgt spid="9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3"/>
                                        </p:tgtEl>
                                        <p:attrNameLst>
                                          <p:attrName>style.visibility</p:attrName>
                                        </p:attrNameLst>
                                      </p:cBhvr>
                                      <p:to>
                                        <p:strVal val="visible"/>
                                      </p:to>
                                    </p:set>
                                    <p:animEffect transition="in" filter="fade">
                                      <p:cBhvr>
                                        <p:cTn id="32" dur="500"/>
                                        <p:tgtEl>
                                          <p:spTgt spid="97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74"/>
                                        </p:tgtEl>
                                        <p:attrNameLst>
                                          <p:attrName>style.visibility</p:attrName>
                                        </p:attrNameLst>
                                      </p:cBhvr>
                                      <p:to>
                                        <p:strVal val="visible"/>
                                      </p:to>
                                    </p:set>
                                  </p:childTnLst>
                                </p:cTn>
                              </p:par>
                            </p:childTnLst>
                          </p:cTn>
                        </p:par>
                        <p:par>
                          <p:cTn id="37" fill="hold">
                            <p:stCondLst>
                              <p:cond delay="1"/>
                            </p:stCondLst>
                            <p:childTnLst>
                              <p:par>
                                <p:cTn id="38" presetID="10" presetClass="entr" presetSubtype="0" fill="hold" nodeType="afterEffect">
                                  <p:stCondLst>
                                    <p:cond delay="0"/>
                                  </p:stCondLst>
                                  <p:childTnLst>
                                    <p:set>
                                      <p:cBhvr>
                                        <p:cTn id="39" dur="1" fill="hold">
                                          <p:stCondLst>
                                            <p:cond delay="0"/>
                                          </p:stCondLst>
                                        </p:cTn>
                                        <p:tgtEl>
                                          <p:spTgt spid="980"/>
                                        </p:tgtEl>
                                        <p:attrNameLst>
                                          <p:attrName>style.visibility</p:attrName>
                                        </p:attrNameLst>
                                      </p:cBhvr>
                                      <p:to>
                                        <p:strVal val="visible"/>
                                      </p:to>
                                    </p:set>
                                    <p:animEffect transition="in" filter="fade">
                                      <p:cBhvr>
                                        <p:cTn id="40" dur="500"/>
                                        <p:tgtEl>
                                          <p:spTgt spid="980"/>
                                        </p:tgtEl>
                                      </p:cBhvr>
                                    </p:animEffect>
                                  </p:childTnLst>
                                </p:cTn>
                              </p:par>
                              <p:par>
                                <p:cTn id="41" presetID="10" presetClass="entr" presetSubtype="0" fill="hold" nodeType="withEffect">
                                  <p:stCondLst>
                                    <p:cond delay="0"/>
                                  </p:stCondLst>
                                  <p:childTnLst>
                                    <p:set>
                                      <p:cBhvr>
                                        <p:cTn id="42" dur="1" fill="hold">
                                          <p:stCondLst>
                                            <p:cond delay="0"/>
                                          </p:stCondLst>
                                        </p:cTn>
                                        <p:tgtEl>
                                          <p:spTgt spid="979"/>
                                        </p:tgtEl>
                                        <p:attrNameLst>
                                          <p:attrName>style.visibility</p:attrName>
                                        </p:attrNameLst>
                                      </p:cBhvr>
                                      <p:to>
                                        <p:strVal val="visible"/>
                                      </p:to>
                                    </p:set>
                                    <p:animEffect transition="in" filter="fade">
                                      <p:cBhvr>
                                        <p:cTn id="43" dur="500"/>
                                        <p:tgtEl>
                                          <p:spTgt spid="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1"/>
          <p:cNvSpPr txBox="1">
            <a:spLocks noGrp="1"/>
          </p:cNvSpPr>
          <p:nvPr>
            <p:ph type="body" idx="1"/>
          </p:nvPr>
        </p:nvSpPr>
        <p:spPr>
          <a:xfrm>
            <a:off x="259428" y="1806108"/>
            <a:ext cx="8427372" cy="3737442"/>
          </a:xfrm>
          <a:prstGeom prst="rect">
            <a:avLst/>
          </a:prstGeom>
          <a:noFill/>
          <a:ln>
            <a:noFill/>
          </a:ln>
        </p:spPr>
        <p:txBody>
          <a:bodyPr spcFirstLastPara="1" wrap="square" lIns="91425" tIns="45700" rIns="91425" bIns="45700" anchor="ctr" anchorCtr="0">
            <a:noAutofit/>
          </a:bodyPr>
          <a:lstStyle/>
          <a:p>
            <a:pPr marL="229500" lvl="0" indent="-229500" algn="l" rtl="0">
              <a:lnSpc>
                <a:spcPct val="100000"/>
              </a:lnSpc>
              <a:spcBef>
                <a:spcPts val="0"/>
              </a:spcBef>
              <a:spcAft>
                <a:spcPts val="0"/>
              </a:spcAft>
              <a:buSzPts val="2208"/>
              <a:buChar char="◼"/>
            </a:pPr>
            <a:r>
              <a:rPr lang="en-US" sz="2400"/>
              <a:t>WYSIAYG (What You See Is All You Get): No additional information</a:t>
            </a:r>
            <a:endParaRPr/>
          </a:p>
          <a:p>
            <a:pPr marL="472500" lvl="1" indent="-229500" algn="l" rtl="0">
              <a:lnSpc>
                <a:spcPct val="100000"/>
              </a:lnSpc>
              <a:spcBef>
                <a:spcPts val="850"/>
              </a:spcBef>
              <a:spcAft>
                <a:spcPts val="0"/>
              </a:spcAft>
              <a:buSzPts val="1840"/>
              <a:buChar char="◼"/>
            </a:pPr>
            <a:r>
              <a:rPr lang="en-US" sz="2000"/>
              <a:t>No </a:t>
            </a:r>
            <a:r>
              <a:rPr lang="en-US" sz="2000" b="1"/>
              <a:t>depth</a:t>
            </a:r>
            <a:r>
              <a:rPr lang="en-US" sz="2000"/>
              <a:t> information; depth sensors can be used in conjunction</a:t>
            </a:r>
            <a:endParaRPr/>
          </a:p>
          <a:p>
            <a:pPr marL="472500" lvl="1" indent="-229500" algn="l" rtl="0">
              <a:lnSpc>
                <a:spcPct val="100000"/>
              </a:lnSpc>
              <a:spcBef>
                <a:spcPts val="850"/>
              </a:spcBef>
              <a:spcAft>
                <a:spcPts val="0"/>
              </a:spcAft>
              <a:buSzPts val="1840"/>
              <a:buChar char="◼"/>
            </a:pPr>
            <a:r>
              <a:rPr lang="en-US" sz="2000"/>
              <a:t>Can’t examine scene from different </a:t>
            </a:r>
            <a:r>
              <a:rPr lang="en-US" sz="2000" b="1"/>
              <a:t>point of view</a:t>
            </a:r>
            <a:endParaRPr/>
          </a:p>
          <a:p>
            <a:pPr marL="472500" lvl="1" indent="-229500" algn="l" rtl="0">
              <a:lnSpc>
                <a:spcPct val="100000"/>
              </a:lnSpc>
              <a:spcBef>
                <a:spcPts val="850"/>
              </a:spcBef>
              <a:spcAft>
                <a:spcPts val="0"/>
              </a:spcAft>
              <a:buSzPts val="1840"/>
              <a:buChar char="◼"/>
            </a:pPr>
            <a:r>
              <a:rPr lang="en-US" sz="2000"/>
              <a:t>At most can play with the individual pixels or groups of pixels to change colors, enhance contrast, find edges, etc.</a:t>
            </a:r>
            <a:endParaRPr/>
          </a:p>
          <a:p>
            <a:pPr marL="472500" lvl="1" indent="-112658" algn="l" rtl="0">
              <a:lnSpc>
                <a:spcPct val="100000"/>
              </a:lnSpc>
              <a:spcBef>
                <a:spcPts val="850"/>
              </a:spcBef>
              <a:spcAft>
                <a:spcPts val="0"/>
              </a:spcAft>
              <a:buSzPts val="1840"/>
              <a:buNone/>
            </a:pPr>
            <a:endParaRPr sz="2000"/>
          </a:p>
        </p:txBody>
      </p:sp>
      <p:sp>
        <p:nvSpPr>
          <p:cNvPr id="987" name="Google Shape;987;p6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WHAT’S THE DISADVANTAGE?</a:t>
            </a:r>
            <a:endParaRPr/>
          </a:p>
        </p:txBody>
      </p:sp>
      <p:sp>
        <p:nvSpPr>
          <p:cNvPr id="988" name="Google Shape;988;p61"/>
          <p:cNvSpPr txBox="1"/>
          <p:nvPr/>
        </p:nvSpPr>
        <p:spPr>
          <a:xfrm>
            <a:off x="423333" y="4958658"/>
            <a:ext cx="82401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6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Geometry-based graphics applications</a:t>
            </a:r>
            <a:endParaRPr/>
          </a:p>
          <a:p>
            <a:pPr marL="472500" lvl="1" indent="-229500" algn="l" rtl="0">
              <a:lnSpc>
                <a:spcPct val="100000"/>
              </a:lnSpc>
              <a:spcBef>
                <a:spcPts val="770"/>
              </a:spcBef>
              <a:spcAft>
                <a:spcPts val="0"/>
              </a:spcAft>
              <a:buSzPts val="1472"/>
              <a:buChar char="◼"/>
            </a:pPr>
            <a:r>
              <a:rPr lang="en-US" sz="1600"/>
              <a:t>Store mathematical descriptions, or “</a:t>
            </a:r>
            <a:r>
              <a:rPr lang="en-US" sz="1600" b="1"/>
              <a:t>models</a:t>
            </a:r>
            <a:r>
              <a:rPr lang="en-US" sz="1600"/>
              <a:t>,” of geometric elements (lines, polygons, polyhedrons, polygonal meshes…) and associated attributes (e.g., color, material properties).</a:t>
            </a:r>
            <a:endParaRPr/>
          </a:p>
          <a:p>
            <a:pPr marL="472500" lvl="1" indent="-229500" algn="l" rtl="0">
              <a:lnSpc>
                <a:spcPct val="100000"/>
              </a:lnSpc>
              <a:spcBef>
                <a:spcPts val="770"/>
              </a:spcBef>
              <a:spcAft>
                <a:spcPts val="0"/>
              </a:spcAft>
              <a:buSzPts val="1472"/>
              <a:buChar char="◼"/>
            </a:pPr>
            <a:r>
              <a:rPr lang="en-US" sz="1600"/>
              <a:t>Geometric elements are called primitive shapes, </a:t>
            </a:r>
            <a:r>
              <a:rPr lang="en-US" sz="1600" b="1"/>
              <a:t>primitives</a:t>
            </a:r>
            <a:r>
              <a:rPr lang="en-US" sz="1600"/>
              <a:t> for short.</a:t>
            </a:r>
            <a:endParaRPr/>
          </a:p>
          <a:p>
            <a:pPr marL="472500" lvl="1" indent="-229500" algn="l" rtl="0">
              <a:lnSpc>
                <a:spcPct val="100000"/>
              </a:lnSpc>
              <a:spcBef>
                <a:spcPts val="770"/>
              </a:spcBef>
              <a:spcAft>
                <a:spcPts val="0"/>
              </a:spcAft>
              <a:buSzPts val="1472"/>
              <a:buChar char="◼"/>
            </a:pPr>
            <a:r>
              <a:rPr lang="en-US" sz="1600"/>
              <a:t>Images are created via sampling of geometry for viewing, but not stored as part of model.</a:t>
            </a:r>
            <a:endParaRPr/>
          </a:p>
          <a:p>
            <a:pPr marL="472500" lvl="1" indent="-229500" algn="l" rtl="0">
              <a:lnSpc>
                <a:spcPct val="100000"/>
              </a:lnSpc>
              <a:spcBef>
                <a:spcPts val="770"/>
              </a:spcBef>
              <a:spcAft>
                <a:spcPts val="0"/>
              </a:spcAft>
              <a:buSzPts val="1472"/>
              <a:buChar char="◼"/>
            </a:pPr>
            <a:r>
              <a:rPr lang="en-US" sz="1600"/>
              <a:t>Users cannot usually work directly with individual pixels in geometry-based programs; as user manipulates geometric elements, program resamples and redisplays elements</a:t>
            </a:r>
            <a:endParaRPr/>
          </a:p>
          <a:p>
            <a:pPr marL="229500" lvl="0" indent="-229500" algn="l" rtl="0">
              <a:lnSpc>
                <a:spcPct val="100000"/>
              </a:lnSpc>
              <a:spcBef>
                <a:spcPts val="770"/>
              </a:spcBef>
              <a:spcAft>
                <a:spcPts val="0"/>
              </a:spcAft>
              <a:buSzPts val="1472"/>
              <a:buChar char="◼"/>
            </a:pPr>
            <a:r>
              <a:rPr lang="en-US" sz="1600"/>
              <a:t>Increasingly, rendering combines geometry- and sample-based graphics, both as performance hack and to increase quality of final product</a:t>
            </a:r>
            <a:endParaRPr/>
          </a:p>
          <a:p>
            <a:pPr marL="472500" lvl="1" indent="-229500" algn="l" rtl="0">
              <a:lnSpc>
                <a:spcPct val="100000"/>
              </a:lnSpc>
              <a:spcBef>
                <a:spcPts val="770"/>
              </a:spcBef>
              <a:spcAft>
                <a:spcPts val="0"/>
              </a:spcAft>
              <a:buSzPts val="1472"/>
              <a:buChar char="◼"/>
            </a:pPr>
            <a:r>
              <a:rPr lang="en-US" sz="1600"/>
              <a:t>CG animated characters (geometry) on painted or filmed scene images (samples)</a:t>
            </a:r>
            <a:endParaRPr/>
          </a:p>
        </p:txBody>
      </p:sp>
      <p:sp>
        <p:nvSpPr>
          <p:cNvPr id="995" name="Google Shape;995;p6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GEOMETRY-BASED GRAPHICS (2/2)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7"/>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a:bodyPr>
          <a:lstStyle/>
          <a:p>
            <a:pPr marL="457200" lvl="0" indent="-457200" algn="l" rtl="0">
              <a:lnSpc>
                <a:spcPct val="100000"/>
              </a:lnSpc>
              <a:spcBef>
                <a:spcPts val="0"/>
              </a:spcBef>
              <a:spcAft>
                <a:spcPts val="0"/>
              </a:spcAft>
              <a:buSzPts val="2576"/>
              <a:buFont typeface="Arial"/>
              <a:buChar char="•"/>
            </a:pPr>
            <a:r>
              <a:rPr lang="en-US" sz="2800"/>
              <a:t>Image files are often referred to by the number of bits used to store color information</a:t>
            </a:r>
            <a:endParaRPr/>
          </a:p>
          <a:p>
            <a:pPr marL="457200" lvl="0" indent="-457200" algn="l" rtl="0">
              <a:lnSpc>
                <a:spcPct val="100000"/>
              </a:lnSpc>
              <a:spcBef>
                <a:spcPts val="2250"/>
              </a:spcBef>
              <a:spcAft>
                <a:spcPts val="0"/>
              </a:spcAft>
              <a:buSzPts val="2576"/>
              <a:buFont typeface="Arial"/>
              <a:buChar char="•"/>
            </a:pPr>
            <a:r>
              <a:rPr lang="en-US" sz="2800"/>
              <a:t>A bit is a piece of binary data (meaning that it has only two possible values).  </a:t>
            </a:r>
            <a:endParaRPr sz="2800"/>
          </a:p>
          <a:p>
            <a:pPr marL="457200" lvl="0" indent="-457200" algn="l" rtl="0">
              <a:lnSpc>
                <a:spcPct val="100000"/>
              </a:lnSpc>
              <a:spcBef>
                <a:spcPts val="2250"/>
              </a:spcBef>
              <a:spcAft>
                <a:spcPts val="0"/>
              </a:spcAft>
              <a:buSzPts val="2576"/>
              <a:buFont typeface="Arial"/>
              <a:buChar char="•"/>
            </a:pPr>
            <a:r>
              <a:rPr lang="en-US" sz="2800"/>
              <a:t>It can be a one or a zero, true or false, yes or no</a:t>
            </a:r>
            <a:endParaRPr/>
          </a:p>
          <a:p>
            <a:pPr marL="457200" lvl="0" indent="-457200" algn="l" rtl="0">
              <a:lnSpc>
                <a:spcPct val="100000"/>
              </a:lnSpc>
              <a:spcBef>
                <a:spcPts val="2250"/>
              </a:spcBef>
              <a:spcAft>
                <a:spcPts val="0"/>
              </a:spcAft>
              <a:buSzPts val="2576"/>
              <a:buFont typeface="Arial"/>
              <a:buChar char="•"/>
            </a:pPr>
            <a:r>
              <a:rPr lang="en-US" sz="2800"/>
              <a:t>It can be combined with other bits to produce a range of numbers</a:t>
            </a:r>
            <a:endParaRPr/>
          </a:p>
        </p:txBody>
      </p:sp>
      <p:sp>
        <p:nvSpPr>
          <p:cNvPr id="1001" name="Google Shape;1001;p6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400"/>
              <a:buFont typeface="Gill Sans"/>
              <a:buNone/>
            </a:pPr>
            <a:r>
              <a:rPr lang="en-US" sz="2400" b="1"/>
              <a:t>BIT DEPTH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68"/>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fontScale="92500"/>
          </a:bodyPr>
          <a:lstStyle/>
          <a:p>
            <a:pPr marL="229500" lvl="0" indent="-229500" algn="l" rtl="0">
              <a:lnSpc>
                <a:spcPct val="100000"/>
              </a:lnSpc>
              <a:spcBef>
                <a:spcPts val="0"/>
              </a:spcBef>
              <a:spcAft>
                <a:spcPts val="0"/>
              </a:spcAft>
              <a:buSzPct val="92000"/>
              <a:buChar char="◼"/>
            </a:pPr>
            <a:r>
              <a:rPr lang="en-US" sz="2400"/>
              <a:t>One bit = two possible values (0, 1)</a:t>
            </a:r>
            <a:endParaRPr/>
          </a:p>
          <a:p>
            <a:pPr marL="229500" lvl="0" indent="-229500" algn="l" rtl="0">
              <a:lnSpc>
                <a:spcPct val="100000"/>
              </a:lnSpc>
              <a:spcBef>
                <a:spcPts val="894"/>
              </a:spcBef>
              <a:spcAft>
                <a:spcPts val="0"/>
              </a:spcAft>
              <a:buSzPct val="92000"/>
              <a:buChar char="◼"/>
            </a:pPr>
            <a:r>
              <a:rPr lang="en-US" sz="2400"/>
              <a:t>Two bits = four values (00, 01, 10, 11)</a:t>
            </a:r>
            <a:endParaRPr/>
          </a:p>
          <a:p>
            <a:pPr marL="229500" lvl="0" indent="-229500" algn="l" rtl="0">
              <a:lnSpc>
                <a:spcPct val="100000"/>
              </a:lnSpc>
              <a:spcBef>
                <a:spcPts val="894"/>
              </a:spcBef>
              <a:spcAft>
                <a:spcPts val="0"/>
              </a:spcAft>
              <a:buSzPct val="92000"/>
              <a:buChar char="◼"/>
            </a:pPr>
            <a:r>
              <a:rPr lang="en-US" sz="2400"/>
              <a:t>Three bits = eight values (000, 001, 010, 011, 100, 101, 110, 111)</a:t>
            </a:r>
            <a:endParaRPr/>
          </a:p>
          <a:p>
            <a:pPr marL="229500" lvl="0" indent="-99806" algn="l" rtl="0">
              <a:lnSpc>
                <a:spcPct val="100000"/>
              </a:lnSpc>
              <a:spcBef>
                <a:spcPts val="894"/>
              </a:spcBef>
              <a:spcAft>
                <a:spcPts val="0"/>
              </a:spcAft>
              <a:buSzPct val="92000"/>
              <a:buNone/>
            </a:pPr>
            <a:endParaRPr sz="2400"/>
          </a:p>
          <a:p>
            <a:pPr marL="229500" lvl="0" indent="-229500" algn="l" rtl="0">
              <a:lnSpc>
                <a:spcPct val="100000"/>
              </a:lnSpc>
              <a:spcBef>
                <a:spcPts val="894"/>
              </a:spcBef>
              <a:spcAft>
                <a:spcPts val="0"/>
              </a:spcAft>
              <a:buSzPct val="92000"/>
              <a:buChar char="◼"/>
            </a:pPr>
            <a:r>
              <a:rPr lang="en-US" sz="2400"/>
              <a:t>So, the number of possible values is 2</a:t>
            </a:r>
            <a:r>
              <a:rPr lang="en-US" sz="2400" baseline="30000"/>
              <a:t>n</a:t>
            </a:r>
            <a:r>
              <a:rPr lang="en-US" sz="2400"/>
              <a:t> </a:t>
            </a:r>
            <a:endParaRPr/>
          </a:p>
          <a:p>
            <a:pPr marL="229500" lvl="0" indent="-229500" algn="l" rtl="0">
              <a:lnSpc>
                <a:spcPct val="100000"/>
              </a:lnSpc>
              <a:spcBef>
                <a:spcPts val="894"/>
              </a:spcBef>
              <a:spcAft>
                <a:spcPts val="0"/>
              </a:spcAft>
              <a:buSzPct val="92000"/>
              <a:buChar char="◼"/>
            </a:pPr>
            <a:r>
              <a:rPr lang="en-US" sz="2400"/>
              <a:t>where n is the number of bits per pixel</a:t>
            </a:r>
            <a:endParaRPr/>
          </a:p>
          <a:p>
            <a:pPr marL="229500" lvl="0" indent="-99806" algn="l" rtl="0">
              <a:lnSpc>
                <a:spcPct val="100000"/>
              </a:lnSpc>
              <a:spcBef>
                <a:spcPts val="894"/>
              </a:spcBef>
              <a:spcAft>
                <a:spcPts val="0"/>
              </a:spcAft>
              <a:buSzPct val="92000"/>
              <a:buNone/>
            </a:pPr>
            <a:endParaRPr sz="2400"/>
          </a:p>
          <a:p>
            <a:pPr marL="229500" lvl="0" indent="-229500" algn="l" rtl="0">
              <a:lnSpc>
                <a:spcPct val="100000"/>
              </a:lnSpc>
              <a:spcBef>
                <a:spcPts val="894"/>
              </a:spcBef>
              <a:spcAft>
                <a:spcPts val="0"/>
              </a:spcAft>
              <a:buSzPct val="92000"/>
              <a:buChar char="◼"/>
            </a:pPr>
            <a:r>
              <a:rPr lang="en-US" sz="2400"/>
              <a:t>Therefore, eight bits give 256 potential values</a:t>
            </a:r>
            <a:endParaRPr/>
          </a:p>
          <a:p>
            <a:pPr marL="229500" lvl="0" indent="-229500" algn="l" rtl="0">
              <a:lnSpc>
                <a:spcPct val="100000"/>
              </a:lnSpc>
              <a:spcBef>
                <a:spcPts val="894"/>
              </a:spcBef>
              <a:spcAft>
                <a:spcPts val="0"/>
              </a:spcAft>
              <a:buSzPct val="92000"/>
              <a:buChar char="◼"/>
            </a:pPr>
            <a:r>
              <a:rPr lang="en-US" sz="2400"/>
              <a:t>Eight bits is one byte, so that is a common image format</a:t>
            </a:r>
            <a:endParaRPr sz="2400"/>
          </a:p>
        </p:txBody>
      </p:sp>
      <p:sp>
        <p:nvSpPr>
          <p:cNvPr id="1007" name="Google Shape;1007;p6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400"/>
              <a:buFont typeface="Gill Sans"/>
              <a:buNone/>
            </a:pPr>
            <a:r>
              <a:rPr lang="en-US" sz="2400"/>
              <a:t>BIT DEPTH</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fontScale="85000" lnSpcReduction="20000"/>
          </a:bodyPr>
          <a:lstStyle/>
          <a:p>
            <a:pPr marL="229500" lvl="0" indent="-229500" algn="l" rtl="0">
              <a:lnSpc>
                <a:spcPct val="100000"/>
              </a:lnSpc>
              <a:spcBef>
                <a:spcPts val="0"/>
              </a:spcBef>
              <a:spcAft>
                <a:spcPts val="0"/>
              </a:spcAft>
              <a:buSzPct val="92000"/>
              <a:buChar char="◼"/>
            </a:pPr>
            <a:r>
              <a:rPr lang="en-US" sz="2800"/>
              <a:t>Eight-bit images can be color or “grayscale”</a:t>
            </a:r>
            <a:endParaRPr/>
          </a:p>
          <a:p>
            <a:pPr marL="229500" lvl="0" indent="-90459" algn="l" rtl="0">
              <a:lnSpc>
                <a:spcPct val="100000"/>
              </a:lnSpc>
              <a:spcBef>
                <a:spcPts val="926"/>
              </a:spcBef>
              <a:spcAft>
                <a:spcPts val="0"/>
              </a:spcAft>
              <a:buSzPct val="92000"/>
              <a:buNone/>
            </a:pPr>
            <a:endParaRPr sz="2800"/>
          </a:p>
          <a:p>
            <a:pPr marL="229500" lvl="0" indent="-229500" algn="l" rtl="0">
              <a:lnSpc>
                <a:spcPct val="100000"/>
              </a:lnSpc>
              <a:spcBef>
                <a:spcPts val="926"/>
              </a:spcBef>
              <a:spcAft>
                <a:spcPts val="0"/>
              </a:spcAft>
              <a:buSzPct val="92000"/>
              <a:buChar char="◼"/>
            </a:pPr>
            <a:r>
              <a:rPr lang="en-US" sz="2800"/>
              <a:t>With grayscale, the values vary continuously from </a:t>
            </a:r>
            <a:endParaRPr sz="2800"/>
          </a:p>
          <a:p>
            <a:pPr marL="229500" lvl="0" indent="-229500" algn="l" rtl="0">
              <a:lnSpc>
                <a:spcPct val="100000"/>
              </a:lnSpc>
              <a:spcBef>
                <a:spcPts val="926"/>
              </a:spcBef>
              <a:spcAft>
                <a:spcPts val="0"/>
              </a:spcAft>
              <a:buSzPct val="92000"/>
              <a:buChar char="◼"/>
            </a:pPr>
            <a:r>
              <a:rPr lang="en-US" sz="2800"/>
              <a:t>0 (black) to 255 (white)</a:t>
            </a:r>
            <a:endParaRPr/>
          </a:p>
          <a:p>
            <a:pPr marL="229500" lvl="0" indent="-90459" algn="l" rtl="0">
              <a:lnSpc>
                <a:spcPct val="100000"/>
              </a:lnSpc>
              <a:spcBef>
                <a:spcPts val="926"/>
              </a:spcBef>
              <a:spcAft>
                <a:spcPts val="0"/>
              </a:spcAft>
              <a:buSzPct val="92000"/>
              <a:buNone/>
            </a:pPr>
            <a:endParaRPr sz="2800"/>
          </a:p>
          <a:p>
            <a:pPr marL="229500" lvl="0" indent="-229500" algn="l" rtl="0">
              <a:lnSpc>
                <a:spcPct val="100000"/>
              </a:lnSpc>
              <a:spcBef>
                <a:spcPts val="926"/>
              </a:spcBef>
              <a:spcAft>
                <a:spcPts val="0"/>
              </a:spcAft>
              <a:buSzPct val="92000"/>
              <a:buChar char="◼"/>
            </a:pPr>
            <a:r>
              <a:rPr lang="en-US" sz="2800"/>
              <a:t>With eight bit color, the colors are normally indexed.  </a:t>
            </a:r>
            <a:endParaRPr sz="2800"/>
          </a:p>
          <a:p>
            <a:pPr marL="229500" lvl="0" indent="-90459" algn="l" rtl="0">
              <a:lnSpc>
                <a:spcPct val="100000"/>
              </a:lnSpc>
              <a:spcBef>
                <a:spcPts val="926"/>
              </a:spcBef>
              <a:spcAft>
                <a:spcPts val="0"/>
              </a:spcAft>
              <a:buSzPct val="92000"/>
              <a:buNone/>
            </a:pPr>
            <a:endParaRPr sz="2800"/>
          </a:p>
          <a:p>
            <a:pPr marL="229500" lvl="0" indent="-229500" algn="l" rtl="0">
              <a:lnSpc>
                <a:spcPct val="100000"/>
              </a:lnSpc>
              <a:spcBef>
                <a:spcPts val="926"/>
              </a:spcBef>
              <a:spcAft>
                <a:spcPts val="0"/>
              </a:spcAft>
              <a:buSzPct val="92000"/>
              <a:buChar char="◼"/>
            </a:pPr>
            <a:r>
              <a:rPr lang="en-US" sz="2800"/>
              <a:t>This means there is a look-up table containing RGB values for all the colors you want to show.  This can be limiting, however.</a:t>
            </a:r>
            <a:endParaRPr/>
          </a:p>
        </p:txBody>
      </p:sp>
      <p:sp>
        <p:nvSpPr>
          <p:cNvPr id="1013" name="Google Shape;1013;p6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BIT DEPTH</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70"/>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COLOR DEPTH</a:t>
            </a:r>
            <a:endParaRPr/>
          </a:p>
        </p:txBody>
      </p:sp>
      <p:sp>
        <p:nvSpPr>
          <p:cNvPr id="1019" name="Google Shape;1019;p70"/>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i="1">
                <a:solidFill>
                  <a:schemeClr val="accent1"/>
                </a:solidFill>
              </a:rPr>
              <a:t>Color depth</a:t>
            </a:r>
            <a:r>
              <a:rPr lang="en-US"/>
              <a:t>: the number of colors in an image.</a:t>
            </a:r>
            <a:endParaRPr/>
          </a:p>
          <a:p>
            <a:pPr marL="472500" lvl="1" indent="-229500" algn="l" rtl="0">
              <a:lnSpc>
                <a:spcPct val="100000"/>
              </a:lnSpc>
              <a:spcBef>
                <a:spcPts val="690"/>
              </a:spcBef>
              <a:spcAft>
                <a:spcPts val="0"/>
              </a:spcAft>
              <a:buSzPts val="1104"/>
              <a:buChar char="◼"/>
            </a:pPr>
            <a:r>
              <a:rPr lang="en-US"/>
              <a:t>The more colors the image uses, the more colors that the image needs to keep track of, and the more bits that are needed to store each pixel.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71"/>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2944"/>
              <a:buChar char="◼"/>
            </a:pPr>
            <a:r>
              <a:rPr lang="en-US" sz="3200"/>
              <a:t>For a bitmap or raster image, changing the color depth changes the size of the file by a precise predictable amount, e.g.:</a:t>
            </a:r>
            <a:endParaRPr sz="3200"/>
          </a:p>
          <a:p>
            <a:pPr marL="229500" lvl="0" indent="-229500" algn="l" rtl="0">
              <a:lnSpc>
                <a:spcPct val="100000"/>
              </a:lnSpc>
              <a:spcBef>
                <a:spcPts val="1680"/>
              </a:spcBef>
              <a:spcAft>
                <a:spcPts val="0"/>
              </a:spcAft>
              <a:buSzPts val="2208"/>
              <a:buChar char="◼"/>
            </a:pPr>
            <a:r>
              <a:rPr lang="en-US" sz="2400"/>
              <a:t>A 1 bit (black and white) image is one eighth the size of 8 bit</a:t>
            </a:r>
            <a:endParaRPr/>
          </a:p>
          <a:p>
            <a:pPr marL="229500" lvl="0" indent="-229500" algn="l" rtl="0">
              <a:lnSpc>
                <a:spcPct val="100000"/>
              </a:lnSpc>
              <a:spcBef>
                <a:spcPts val="1680"/>
              </a:spcBef>
              <a:spcAft>
                <a:spcPts val="0"/>
              </a:spcAft>
              <a:buSzPts val="2208"/>
              <a:buChar char="◼"/>
            </a:pPr>
            <a:r>
              <a:rPr lang="en-US" sz="2400"/>
              <a:t>A 8 bit is one third the size of 24 bit  </a:t>
            </a:r>
            <a:endParaRPr sz="2400"/>
          </a:p>
          <a:p>
            <a:pPr marL="229500" lvl="0" indent="-229500" algn="l" rtl="0">
              <a:lnSpc>
                <a:spcPct val="100000"/>
              </a:lnSpc>
              <a:spcBef>
                <a:spcPts val="1840"/>
              </a:spcBef>
              <a:spcAft>
                <a:spcPts val="0"/>
              </a:spcAft>
              <a:buSzPts val="2944"/>
              <a:buChar char="◼"/>
            </a:pPr>
            <a:r>
              <a:rPr lang="en-US" sz="3200"/>
              <a:t>With compression, these ratios can vary, but they’re still a good rule of thumb</a:t>
            </a:r>
            <a:endParaRPr/>
          </a:p>
        </p:txBody>
      </p:sp>
      <p:sp>
        <p:nvSpPr>
          <p:cNvPr id="1025" name="Google Shape;1025;p71"/>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000"/>
              <a:buFont typeface="Gill Sans"/>
              <a:buNone/>
            </a:pPr>
            <a:r>
              <a:rPr lang="en-US" sz="2000"/>
              <a:t>CHANGING COLOR DEPTH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72"/>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400"/>
              <a:buFont typeface="Gill Sans"/>
              <a:buNone/>
            </a:pPr>
            <a:r>
              <a:rPr lang="en-US" sz="2400"/>
              <a:t>8 BIT COLOR</a:t>
            </a:r>
            <a:br>
              <a:rPr lang="en-US" sz="2400"/>
            </a:br>
            <a:r>
              <a:rPr lang="en-US" sz="2400"/>
              <a:t> 261X275 PIXELS, 38 KB GIF</a:t>
            </a:r>
            <a:endParaRPr/>
          </a:p>
        </p:txBody>
      </p:sp>
      <p:pic>
        <p:nvPicPr>
          <p:cNvPr id="1031" name="Google Shape;1031;p72"/>
          <p:cNvPicPr preferRelativeResize="0"/>
          <p:nvPr/>
        </p:nvPicPr>
        <p:blipFill rotWithShape="1">
          <a:blip r:embed="rId3">
            <a:alphaModFix/>
          </a:blip>
          <a:srcRect/>
          <a:stretch/>
        </p:blipFill>
        <p:spPr>
          <a:xfrm>
            <a:off x="2286000" y="1752600"/>
            <a:ext cx="4556125" cy="4800600"/>
          </a:xfrm>
          <a:prstGeom prst="rect">
            <a:avLst/>
          </a:prstGeom>
          <a:noFill/>
          <a:ln>
            <a:noFill/>
          </a:ln>
          <a:effectLst>
            <a:outerShdw dist="35921" dir="2700000" algn="ctr" rotWithShape="0">
              <a:schemeClr val="lt2"/>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pic>
        <p:nvPicPr>
          <p:cNvPr id="1036" name="Google Shape;1036;p73"/>
          <p:cNvPicPr preferRelativeResize="0"/>
          <p:nvPr/>
        </p:nvPicPr>
        <p:blipFill rotWithShape="1">
          <a:blip r:embed="rId3">
            <a:alphaModFix/>
          </a:blip>
          <a:srcRect/>
          <a:stretch/>
        </p:blipFill>
        <p:spPr>
          <a:xfrm>
            <a:off x="2286000" y="1752600"/>
            <a:ext cx="4556125" cy="4800600"/>
          </a:xfrm>
          <a:prstGeom prst="rect">
            <a:avLst/>
          </a:prstGeom>
          <a:noFill/>
          <a:ln>
            <a:noFill/>
          </a:ln>
          <a:effectLst>
            <a:outerShdw dist="35921" dir="2700000" algn="ctr" rotWithShape="0">
              <a:schemeClr val="lt2"/>
            </a:outerShdw>
          </a:effectLst>
        </p:spPr>
      </p:pic>
      <p:sp>
        <p:nvSpPr>
          <p:cNvPr id="1037" name="Google Shape;1037;p73"/>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4 BIT COLOR</a:t>
            </a:r>
            <a:br>
              <a:rPr lang="en-US" sz="2400">
                <a:solidFill>
                  <a:srgbClr val="FF0000"/>
                </a:solidFill>
              </a:rPr>
            </a:br>
            <a:r>
              <a:rPr lang="en-US" sz="2400">
                <a:solidFill>
                  <a:srgbClr val="FF0000"/>
                </a:solidFill>
              </a:rPr>
              <a:t>261X275 PIXELS, 13 KB GIF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b="1"/>
              <a:t>Computer-aided design:</a:t>
            </a:r>
            <a:r>
              <a:rPr lang="en-US" sz="1600"/>
              <a:t> </a:t>
            </a:r>
            <a:endParaRPr/>
          </a:p>
          <a:p>
            <a:pPr marL="675000" lvl="2" indent="-202500" algn="l" rtl="0">
              <a:lnSpc>
                <a:spcPct val="100000"/>
              </a:lnSpc>
              <a:spcBef>
                <a:spcPts val="770"/>
              </a:spcBef>
              <a:spcAft>
                <a:spcPts val="0"/>
              </a:spcAft>
              <a:buSzPts val="1472"/>
              <a:buChar char="◼"/>
            </a:pPr>
            <a:r>
              <a:rPr lang="en-US" sz="1600"/>
              <a:t>architecture, electric circuit design</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142" name="Google Shape;142;p6"/>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43" name="Google Shape;143;p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USES OF COMPUTER GRAPHICS</a:t>
            </a:r>
            <a:endParaRPr/>
          </a:p>
        </p:txBody>
      </p:sp>
      <p:pic>
        <p:nvPicPr>
          <p:cNvPr id="144" name="Google Shape;144;p6" descr="think3 parts"/>
          <p:cNvPicPr preferRelativeResize="0"/>
          <p:nvPr/>
        </p:nvPicPr>
        <p:blipFill rotWithShape="1">
          <a:blip r:embed="rId3">
            <a:alphaModFix/>
          </a:blip>
          <a:srcRect/>
          <a:stretch/>
        </p:blipFill>
        <p:spPr>
          <a:xfrm>
            <a:off x="4418766" y="2067852"/>
            <a:ext cx="4289340" cy="259558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74"/>
          <p:cNvPicPr preferRelativeResize="0"/>
          <p:nvPr/>
        </p:nvPicPr>
        <p:blipFill rotWithShape="1">
          <a:blip r:embed="rId3">
            <a:alphaModFix/>
          </a:blip>
          <a:srcRect/>
          <a:stretch/>
        </p:blipFill>
        <p:spPr>
          <a:xfrm>
            <a:off x="2286000" y="1752600"/>
            <a:ext cx="4557713" cy="4800600"/>
          </a:xfrm>
          <a:prstGeom prst="rect">
            <a:avLst/>
          </a:prstGeom>
          <a:noFill/>
          <a:ln>
            <a:noFill/>
          </a:ln>
          <a:effectLst>
            <a:outerShdw dist="35921" dir="2700000" algn="ctr" rotWithShape="0">
              <a:schemeClr val="lt2"/>
            </a:outerShdw>
          </a:effectLst>
        </p:spPr>
      </p:pic>
      <p:sp>
        <p:nvSpPr>
          <p:cNvPr id="1043" name="Google Shape;1043;p74"/>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2 BIT COLOR</a:t>
            </a:r>
            <a:br>
              <a:rPr lang="en-US" sz="2400">
                <a:solidFill>
                  <a:srgbClr val="FF0000"/>
                </a:solidFill>
              </a:rPr>
            </a:br>
            <a:r>
              <a:rPr lang="en-US" sz="2400">
                <a:solidFill>
                  <a:srgbClr val="FF0000"/>
                </a:solidFill>
              </a:rPr>
              <a:t>261X275 PIXELS, 5 KB GIF</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75"/>
          <p:cNvPicPr preferRelativeResize="0"/>
          <p:nvPr/>
        </p:nvPicPr>
        <p:blipFill rotWithShape="1">
          <a:blip r:embed="rId3">
            <a:alphaModFix/>
          </a:blip>
          <a:srcRect/>
          <a:stretch/>
        </p:blipFill>
        <p:spPr>
          <a:xfrm>
            <a:off x="2286000" y="1752600"/>
            <a:ext cx="4557713" cy="4800600"/>
          </a:xfrm>
          <a:prstGeom prst="rect">
            <a:avLst/>
          </a:prstGeom>
          <a:noFill/>
          <a:ln>
            <a:noFill/>
          </a:ln>
          <a:effectLst>
            <a:outerShdw dist="35921" dir="2700000" algn="ctr" rotWithShape="0">
              <a:schemeClr val="lt2"/>
            </a:outerShdw>
          </a:effectLst>
        </p:spPr>
      </p:pic>
      <p:sp>
        <p:nvSpPr>
          <p:cNvPr id="1049" name="Google Shape;1049;p75"/>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1 BIT COLOR</a:t>
            </a:r>
            <a:br>
              <a:rPr lang="en-US" sz="2400">
                <a:solidFill>
                  <a:srgbClr val="FF0000"/>
                </a:solidFill>
              </a:rPr>
            </a:br>
            <a:r>
              <a:rPr lang="en-US" sz="2400">
                <a:solidFill>
                  <a:srgbClr val="FF0000"/>
                </a:solidFill>
              </a:rPr>
              <a:t>261X275 PIXELS, 2 KB GIF</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76"/>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HOW RASTER IMAGE STORE PIXELS COLORS?</a:t>
            </a:r>
            <a:endParaRPr/>
          </a:p>
        </p:txBody>
      </p:sp>
      <p:sp>
        <p:nvSpPr>
          <p:cNvPr id="1055" name="Google Shape;1055;p76"/>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The are 2 techniques:</a:t>
            </a:r>
            <a:endParaRPr/>
          </a:p>
          <a:p>
            <a:pPr marL="472500" lvl="1" indent="-229500" algn="l" rtl="0">
              <a:lnSpc>
                <a:spcPct val="100000"/>
              </a:lnSpc>
              <a:spcBef>
                <a:spcPts val="690"/>
              </a:spcBef>
              <a:spcAft>
                <a:spcPts val="0"/>
              </a:spcAft>
              <a:buSzPts val="1104"/>
              <a:buChar char="◼"/>
            </a:pPr>
            <a:r>
              <a:rPr lang="en-US"/>
              <a:t>Indexed Color Images</a:t>
            </a:r>
            <a:endParaRPr/>
          </a:p>
          <a:p>
            <a:pPr marL="472500" lvl="1" indent="-229500" algn="l" rtl="0">
              <a:lnSpc>
                <a:spcPct val="100000"/>
              </a:lnSpc>
              <a:spcBef>
                <a:spcPts val="690"/>
              </a:spcBef>
              <a:spcAft>
                <a:spcPts val="0"/>
              </a:spcAft>
              <a:buSzPts val="1104"/>
              <a:buChar char="◼"/>
            </a:pPr>
            <a:r>
              <a:rPr lang="en-US"/>
              <a:t>True Color Image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7"/>
          <p:cNvSpPr txBox="1">
            <a:spLocks noGrp="1"/>
          </p:cNvSpPr>
          <p:nvPr>
            <p:ph type="title"/>
          </p:nvPr>
        </p:nvSpPr>
        <p:spPr>
          <a:xfrm>
            <a:off x="419100" y="914400"/>
            <a:ext cx="8229600" cy="609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INDEXED COLOR IMAGES</a:t>
            </a:r>
            <a:endParaRPr b="1"/>
          </a:p>
        </p:txBody>
      </p:sp>
      <p:sp>
        <p:nvSpPr>
          <p:cNvPr id="1061" name="Google Shape;1061;p77"/>
          <p:cNvSpPr txBox="1">
            <a:spLocks noGrp="1"/>
          </p:cNvSpPr>
          <p:nvPr>
            <p:ph type="body" idx="1"/>
          </p:nvPr>
        </p:nvSpPr>
        <p:spPr>
          <a:xfrm>
            <a:off x="342900" y="2057400"/>
            <a:ext cx="8305800" cy="259080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i="1">
                <a:solidFill>
                  <a:schemeClr val="dk1"/>
                </a:solidFill>
              </a:rPr>
              <a:t>Indexed color images</a:t>
            </a:r>
            <a:r>
              <a:rPr lang="en-US" sz="1600">
                <a:solidFill>
                  <a:schemeClr val="dk1"/>
                </a:solidFill>
              </a:rPr>
              <a:t> use a so-called </a:t>
            </a:r>
            <a:r>
              <a:rPr lang="en-US" sz="1600" i="1">
                <a:solidFill>
                  <a:schemeClr val="dk1"/>
                </a:solidFill>
              </a:rPr>
              <a:t>lookup table</a:t>
            </a:r>
            <a:r>
              <a:rPr lang="en-US" sz="1600">
                <a:solidFill>
                  <a:schemeClr val="dk1"/>
                </a:solidFill>
              </a:rPr>
              <a:t> with a limited amount of colors.</a:t>
            </a:r>
            <a:endParaRPr/>
          </a:p>
          <a:p>
            <a:pPr marL="229500" lvl="0" indent="-229500" algn="l" rtl="0">
              <a:lnSpc>
                <a:spcPct val="100000"/>
              </a:lnSpc>
              <a:spcBef>
                <a:spcPts val="770"/>
              </a:spcBef>
              <a:spcAft>
                <a:spcPts val="0"/>
              </a:spcAft>
              <a:buSzPts val="1472"/>
              <a:buChar char="◼"/>
            </a:pPr>
            <a:r>
              <a:rPr lang="en-US" sz="1600">
                <a:solidFill>
                  <a:schemeClr val="dk1"/>
                </a:solidFill>
              </a:rPr>
              <a:t> The maximum amount of colors in </a:t>
            </a:r>
            <a:r>
              <a:rPr lang="en-US" sz="1600" i="1">
                <a:solidFill>
                  <a:schemeClr val="dk1"/>
                </a:solidFill>
              </a:rPr>
              <a:t>GIF</a:t>
            </a:r>
            <a:r>
              <a:rPr lang="en-US" sz="1600">
                <a:solidFill>
                  <a:schemeClr val="dk1"/>
                </a:solidFill>
              </a:rPr>
              <a:t> images is, for example, 256.</a:t>
            </a:r>
            <a:endParaRPr/>
          </a:p>
          <a:p>
            <a:pPr marL="229500" lvl="0" indent="-229500" algn="l" rtl="0">
              <a:lnSpc>
                <a:spcPct val="100000"/>
              </a:lnSpc>
              <a:spcBef>
                <a:spcPts val="770"/>
              </a:spcBef>
              <a:spcAft>
                <a:spcPts val="0"/>
              </a:spcAft>
              <a:buSzPts val="1472"/>
              <a:buChar char="◼"/>
            </a:pPr>
            <a:r>
              <a:rPr lang="en-US" sz="1600">
                <a:solidFill>
                  <a:schemeClr val="dk1"/>
                </a:solidFill>
              </a:rPr>
              <a:t>Every single </a:t>
            </a:r>
            <a:r>
              <a:rPr lang="en-US" sz="1600" i="1">
                <a:solidFill>
                  <a:schemeClr val="dk1"/>
                </a:solidFill>
              </a:rPr>
              <a:t>pixel</a:t>
            </a:r>
            <a:r>
              <a:rPr lang="en-US" sz="1600">
                <a:solidFill>
                  <a:schemeClr val="dk1"/>
                </a:solidFill>
              </a:rPr>
              <a:t> in a </a:t>
            </a:r>
            <a:r>
              <a:rPr lang="en-US" sz="1600" i="1">
                <a:solidFill>
                  <a:schemeClr val="dk1"/>
                </a:solidFill>
              </a:rPr>
              <a:t>GIF</a:t>
            </a:r>
            <a:r>
              <a:rPr lang="en-US" sz="1600">
                <a:solidFill>
                  <a:schemeClr val="dk1"/>
                </a:solidFill>
              </a:rPr>
              <a:t> image uses an index to designate its color. The index points to a specific color in the </a:t>
            </a:r>
            <a:r>
              <a:rPr lang="en-US" sz="1600" i="1">
                <a:solidFill>
                  <a:schemeClr val="dk1"/>
                </a:solidFill>
              </a:rPr>
              <a:t>lookup table</a:t>
            </a:r>
            <a:r>
              <a:rPr lang="en-US" sz="1600">
                <a:solidFill>
                  <a:schemeClr val="dk1"/>
                </a:solidFill>
              </a:rPr>
              <a:t>.</a:t>
            </a:r>
            <a:endParaRPr/>
          </a:p>
          <a:p>
            <a:pPr marL="229500" lvl="0" indent="-229500" algn="l" rtl="0">
              <a:lnSpc>
                <a:spcPct val="100000"/>
              </a:lnSpc>
              <a:spcBef>
                <a:spcPts val="770"/>
              </a:spcBef>
              <a:spcAft>
                <a:spcPts val="0"/>
              </a:spcAft>
              <a:buSzPts val="1472"/>
              <a:buChar char="◼"/>
            </a:pPr>
            <a:r>
              <a:rPr lang="en-US" sz="1600">
                <a:solidFill>
                  <a:schemeClr val="dk1"/>
                </a:solidFill>
              </a:rPr>
              <a:t>By changing a color in the </a:t>
            </a:r>
            <a:r>
              <a:rPr lang="en-US" sz="1600" i="1">
                <a:solidFill>
                  <a:schemeClr val="dk1"/>
                </a:solidFill>
              </a:rPr>
              <a:t>lookup table</a:t>
            </a:r>
            <a:r>
              <a:rPr lang="en-US" sz="1600">
                <a:solidFill>
                  <a:schemeClr val="dk1"/>
                </a:solidFill>
              </a:rPr>
              <a:t>, all </a:t>
            </a:r>
            <a:r>
              <a:rPr lang="en-US" sz="1600" i="1">
                <a:solidFill>
                  <a:schemeClr val="dk1"/>
                </a:solidFill>
              </a:rPr>
              <a:t>pixels</a:t>
            </a:r>
            <a:r>
              <a:rPr lang="en-US" sz="1600">
                <a:solidFill>
                  <a:schemeClr val="dk1"/>
                </a:solidFill>
              </a:rPr>
              <a:t> with the same index will automatically change color.</a:t>
            </a:r>
            <a:endParaRPr/>
          </a:p>
          <a:p>
            <a:pPr marL="229500" lvl="0" indent="-89290" algn="l" rtl="0">
              <a:lnSpc>
                <a:spcPct val="100000"/>
              </a:lnSpc>
              <a:spcBef>
                <a:spcPts val="930"/>
              </a:spcBef>
              <a:spcAft>
                <a:spcPts val="0"/>
              </a:spcAft>
              <a:buSzPts val="2208"/>
              <a:buNone/>
            </a:pPr>
            <a:endParaRPr sz="2400">
              <a:solidFill>
                <a:schemeClr val="dk1"/>
              </a:solidFill>
            </a:endParaRPr>
          </a:p>
        </p:txBody>
      </p:sp>
      <p:pic>
        <p:nvPicPr>
          <p:cNvPr id="1062" name="Google Shape;1062;p77" descr="indexed color image"/>
          <p:cNvPicPr preferRelativeResize="0"/>
          <p:nvPr/>
        </p:nvPicPr>
        <p:blipFill rotWithShape="1">
          <a:blip r:embed="rId3">
            <a:alphaModFix/>
          </a:blip>
          <a:srcRect/>
          <a:stretch/>
        </p:blipFill>
        <p:spPr>
          <a:xfrm>
            <a:off x="1322832" y="4065870"/>
            <a:ext cx="6897624" cy="2443396"/>
          </a:xfrm>
          <a:prstGeom prst="rect">
            <a:avLst/>
          </a:prstGeom>
          <a:noFill/>
          <a:ln>
            <a:noFill/>
          </a:ln>
        </p:spPr>
      </p:pic>
      <p:sp>
        <p:nvSpPr>
          <p:cNvPr id="1063" name="Google Shape;1063;p77"/>
          <p:cNvSpPr/>
          <p:nvPr/>
        </p:nvSpPr>
        <p:spPr>
          <a:xfrm>
            <a:off x="381000" y="6324600"/>
            <a:ext cx="8305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https://drububu.com/tutorial/image-types.html</a:t>
            </a:r>
            <a:r>
              <a:rPr lang="en-US" sz="1800" b="0" i="0" u="none" strike="noStrike" cap="none">
                <a:solidFill>
                  <a:schemeClr val="dk1"/>
                </a:solidFill>
                <a:latin typeface="Gill Sans"/>
                <a:ea typeface="Gill Sans"/>
                <a:cs typeface="Gill Sans"/>
                <a:sym typeface="Gill Sans"/>
              </a:rPr>
              <a:t> </a:t>
            </a:r>
            <a:endParaRPr sz="1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78"/>
          <p:cNvSpPr txBox="1">
            <a:spLocks noGrp="1"/>
          </p:cNvSpPr>
          <p:nvPr>
            <p:ph type="title"/>
          </p:nvPr>
        </p:nvSpPr>
        <p:spPr>
          <a:xfrm>
            <a:off x="419100" y="960120"/>
            <a:ext cx="8229600" cy="609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TRUE COLOR IMAGES</a:t>
            </a:r>
            <a:endParaRPr b="1"/>
          </a:p>
        </p:txBody>
      </p:sp>
      <p:sp>
        <p:nvSpPr>
          <p:cNvPr id="1069" name="Google Shape;1069;p78"/>
          <p:cNvSpPr txBox="1">
            <a:spLocks noGrp="1"/>
          </p:cNvSpPr>
          <p:nvPr>
            <p:ph type="body" idx="1"/>
          </p:nvPr>
        </p:nvSpPr>
        <p:spPr>
          <a:xfrm>
            <a:off x="342900" y="1569720"/>
            <a:ext cx="8305800" cy="2590800"/>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solidFill>
                  <a:schemeClr val="dk1"/>
                </a:solidFill>
              </a:rPr>
              <a:t>Compared to </a:t>
            </a:r>
            <a:r>
              <a:rPr lang="en-US" sz="1600" i="1">
                <a:solidFill>
                  <a:schemeClr val="dk1"/>
                </a:solidFill>
              </a:rPr>
              <a:t>indexed color images</a:t>
            </a:r>
            <a:r>
              <a:rPr lang="en-US" sz="1600">
                <a:solidFill>
                  <a:schemeClr val="dk1"/>
                </a:solidFill>
              </a:rPr>
              <a:t>, </a:t>
            </a:r>
            <a:r>
              <a:rPr lang="en-US" sz="1600" i="1">
                <a:solidFill>
                  <a:schemeClr val="dk1"/>
                </a:solidFill>
              </a:rPr>
              <a:t>true color images</a:t>
            </a:r>
            <a:r>
              <a:rPr lang="en-US" sz="1600">
                <a:solidFill>
                  <a:schemeClr val="dk1"/>
                </a:solidFill>
              </a:rPr>
              <a:t> lack a </a:t>
            </a:r>
            <a:r>
              <a:rPr lang="en-US" sz="1600" i="1">
                <a:solidFill>
                  <a:schemeClr val="dk1"/>
                </a:solidFill>
              </a:rPr>
              <a:t>color lookup table</a:t>
            </a:r>
            <a:r>
              <a:rPr lang="en-US" sz="1600">
                <a:solidFill>
                  <a:schemeClr val="dk1"/>
                </a:solidFill>
              </a:rPr>
              <a:t>.</a:t>
            </a:r>
            <a:br>
              <a:rPr lang="en-US" sz="1600">
                <a:solidFill>
                  <a:schemeClr val="dk1"/>
                </a:solidFill>
              </a:rPr>
            </a:br>
            <a:r>
              <a:rPr lang="en-US" sz="1600">
                <a:solidFill>
                  <a:schemeClr val="dk1"/>
                </a:solidFill>
              </a:rPr>
              <a:t>A </a:t>
            </a:r>
            <a:r>
              <a:rPr lang="en-US" sz="1600" i="1">
                <a:solidFill>
                  <a:schemeClr val="dk1"/>
                </a:solidFill>
              </a:rPr>
              <a:t>pixel</a:t>
            </a:r>
            <a:r>
              <a:rPr lang="en-US" sz="1600">
                <a:solidFill>
                  <a:schemeClr val="dk1"/>
                </a:solidFill>
              </a:rPr>
              <a:t> doesn't have an index referring to a specific color in the </a:t>
            </a:r>
            <a:r>
              <a:rPr lang="en-US" sz="1600" i="1">
                <a:solidFill>
                  <a:schemeClr val="dk1"/>
                </a:solidFill>
              </a:rPr>
              <a:t>color lookup table</a:t>
            </a:r>
            <a:r>
              <a:rPr lang="en-US" sz="1600">
                <a:solidFill>
                  <a:schemeClr val="dk1"/>
                </a:solidFill>
              </a:rPr>
              <a:t>. Every </a:t>
            </a:r>
            <a:r>
              <a:rPr lang="en-US" sz="1600" i="1">
                <a:solidFill>
                  <a:schemeClr val="dk1"/>
                </a:solidFill>
              </a:rPr>
              <a:t>pixel</a:t>
            </a:r>
            <a:r>
              <a:rPr lang="en-US" sz="1600">
                <a:solidFill>
                  <a:schemeClr val="dk1"/>
                </a:solidFill>
              </a:rPr>
              <a:t> has it's own (</a:t>
            </a:r>
            <a:r>
              <a:rPr lang="en-US" sz="1600" i="1">
                <a:solidFill>
                  <a:schemeClr val="dk1"/>
                </a:solidFill>
              </a:rPr>
              <a:t>RGB</a:t>
            </a:r>
            <a:r>
              <a:rPr lang="en-US" sz="1600">
                <a:solidFill>
                  <a:schemeClr val="dk1"/>
                </a:solidFill>
              </a:rPr>
              <a:t>) </a:t>
            </a:r>
            <a:r>
              <a:rPr lang="en-US" sz="1600" i="1">
                <a:solidFill>
                  <a:schemeClr val="dk1"/>
                </a:solidFill>
              </a:rPr>
              <a:t>color-value</a:t>
            </a:r>
            <a:r>
              <a:rPr lang="en-US" sz="1600">
                <a:solidFill>
                  <a:schemeClr val="dk1"/>
                </a:solidFill>
              </a:rPr>
              <a:t>, and, depending on the </a:t>
            </a:r>
            <a:r>
              <a:rPr lang="en-US" sz="1600" i="1">
                <a:solidFill>
                  <a:schemeClr val="dk1"/>
                </a:solidFill>
              </a:rPr>
              <a:t>file format</a:t>
            </a:r>
            <a:r>
              <a:rPr lang="en-US" sz="1600">
                <a:solidFill>
                  <a:schemeClr val="dk1"/>
                </a:solidFill>
              </a:rPr>
              <a:t>, a value for transparency (</a:t>
            </a:r>
            <a:r>
              <a:rPr lang="en-US" sz="1600" i="1">
                <a:solidFill>
                  <a:schemeClr val="dk1"/>
                </a:solidFill>
              </a:rPr>
              <a:t>RGBA</a:t>
            </a:r>
            <a:r>
              <a:rPr lang="en-US" sz="1600">
                <a:solidFill>
                  <a:schemeClr val="dk1"/>
                </a:solidFill>
              </a:rPr>
              <a:t>).</a:t>
            </a:r>
            <a:endParaRPr sz="1600">
              <a:solidFill>
                <a:schemeClr val="dk1"/>
              </a:solidFill>
            </a:endParaRPr>
          </a:p>
        </p:txBody>
      </p:sp>
      <p:sp>
        <p:nvSpPr>
          <p:cNvPr id="1070" name="Google Shape;1070;p78"/>
          <p:cNvSpPr/>
          <p:nvPr/>
        </p:nvSpPr>
        <p:spPr>
          <a:xfrm>
            <a:off x="381000" y="6324600"/>
            <a:ext cx="8305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https://drububu.com/tutorial/image-types.html</a:t>
            </a:r>
            <a:r>
              <a:rPr lang="en-US" sz="1800" b="0" i="0" u="none" strike="noStrike" cap="none">
                <a:solidFill>
                  <a:schemeClr val="dk1"/>
                </a:solidFill>
                <a:latin typeface="Gill Sans"/>
                <a:ea typeface="Gill Sans"/>
                <a:cs typeface="Gill Sans"/>
                <a:sym typeface="Gill Sans"/>
              </a:rPr>
              <a:t> </a:t>
            </a:r>
            <a:endParaRPr sz="1800" b="0" i="0" u="none" strike="noStrike" cap="none">
              <a:solidFill>
                <a:schemeClr val="dk1"/>
              </a:solidFill>
              <a:latin typeface="Gill Sans"/>
              <a:ea typeface="Gill Sans"/>
              <a:cs typeface="Gill Sans"/>
              <a:sym typeface="Gill Sans"/>
            </a:endParaRPr>
          </a:p>
        </p:txBody>
      </p:sp>
      <p:pic>
        <p:nvPicPr>
          <p:cNvPr id="1071" name="Google Shape;1071;p78" descr="true color image"/>
          <p:cNvPicPr preferRelativeResize="0"/>
          <p:nvPr/>
        </p:nvPicPr>
        <p:blipFill rotWithShape="1">
          <a:blip r:embed="rId4">
            <a:alphaModFix/>
          </a:blip>
          <a:srcRect/>
          <a:stretch/>
        </p:blipFill>
        <p:spPr>
          <a:xfrm>
            <a:off x="2310384" y="4453128"/>
            <a:ext cx="5681472" cy="210888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12"/>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In the world of digital imaging, there are two types of graphical image files that you need to be aware of: </a:t>
            </a:r>
            <a:endParaRPr/>
          </a:p>
          <a:p>
            <a:pPr marL="472500" lvl="1" indent="-229500" algn="l" rtl="0">
              <a:lnSpc>
                <a:spcPct val="100000"/>
              </a:lnSpc>
              <a:spcBef>
                <a:spcPts val="690"/>
              </a:spcBef>
              <a:spcAft>
                <a:spcPts val="0"/>
              </a:spcAft>
              <a:buSzPts val="1104"/>
              <a:buChar char="◼"/>
            </a:pPr>
            <a:r>
              <a:rPr lang="en-US" b="1"/>
              <a:t>Raster</a:t>
            </a:r>
            <a:r>
              <a:rPr lang="en-US"/>
              <a:t> </a:t>
            </a:r>
            <a:r>
              <a:rPr lang="en-US" b="1"/>
              <a:t>Image</a:t>
            </a:r>
            <a:endParaRPr/>
          </a:p>
          <a:p>
            <a:pPr marL="472500" lvl="1" indent="-229500" algn="l" rtl="0">
              <a:lnSpc>
                <a:spcPct val="100000"/>
              </a:lnSpc>
              <a:spcBef>
                <a:spcPts val="690"/>
              </a:spcBef>
              <a:spcAft>
                <a:spcPts val="0"/>
              </a:spcAft>
              <a:buSzPts val="1104"/>
              <a:buChar char="◼"/>
            </a:pPr>
            <a:r>
              <a:rPr lang="en-US" b="1"/>
              <a:t>Vector Image</a:t>
            </a:r>
            <a:endParaRPr/>
          </a:p>
        </p:txBody>
      </p:sp>
      <p:sp>
        <p:nvSpPr>
          <p:cNvPr id="1077" name="Google Shape;1077;p112"/>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IMAGE REPRESENTATION</a:t>
            </a:r>
            <a:endParaRPr/>
          </a:p>
        </p:txBody>
      </p:sp>
      <p:sp>
        <p:nvSpPr>
          <p:cNvPr id="1078" name="Google Shape;1078;p112"/>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36"/>
          <p:cNvSpPr txBox="1"/>
          <p:nvPr/>
        </p:nvSpPr>
        <p:spPr>
          <a:xfrm>
            <a:off x="722160" y="4406760"/>
            <a:ext cx="7772040" cy="13618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0000"/>
                </a:solidFill>
                <a:latin typeface="Calibri"/>
                <a:ea typeface="Calibri"/>
                <a:cs typeface="Calibri"/>
                <a:sym typeface="Calibri"/>
              </a:rPr>
              <a:t>RASTER AND VECTOR FORMATS</a:t>
            </a:r>
            <a:br>
              <a:rPr lang="en-US" sz="1800" b="0" i="0" u="none" strike="noStrike" cap="none">
                <a:solidFill>
                  <a:srgbClr val="000000"/>
                </a:solidFill>
                <a:latin typeface="Arial"/>
                <a:ea typeface="Arial"/>
                <a:cs typeface="Arial"/>
                <a:sym typeface="Arial"/>
              </a:rPr>
            </a:br>
            <a:endParaRPr sz="4000" b="0" i="0" u="none" strike="noStrike" cap="none">
              <a:solidFill>
                <a:srgbClr val="000000"/>
              </a:solidFill>
              <a:latin typeface="Calibri"/>
              <a:ea typeface="Calibri"/>
              <a:cs typeface="Calibri"/>
              <a:sym typeface="Calibri"/>
            </a:endParaRPr>
          </a:p>
        </p:txBody>
      </p:sp>
      <p:sp>
        <p:nvSpPr>
          <p:cNvPr id="1084" name="Google Shape;1084;p136"/>
          <p:cNvSpPr txBox="1"/>
          <p:nvPr/>
        </p:nvSpPr>
        <p:spPr>
          <a:xfrm>
            <a:off x="722160" y="2906640"/>
            <a:ext cx="7772040" cy="149976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37"/>
          <p:cNvSpPr/>
          <p:nvPr/>
        </p:nvSpPr>
        <p:spPr>
          <a:xfrm>
            <a:off x="1302120" y="1525680"/>
            <a:ext cx="6397560" cy="10645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libri"/>
                <a:ea typeface="Calibri"/>
                <a:cs typeface="Calibri"/>
                <a:sym typeface="Calibri"/>
              </a:rPr>
              <a:t>There are 2 main graphic file formats:</a:t>
            </a:r>
            <a:endParaRPr sz="3200" b="0" i="0" u="none" strike="noStrike" cap="none">
              <a:solidFill>
                <a:srgbClr val="000000"/>
              </a:solidFill>
              <a:latin typeface="Arial"/>
              <a:ea typeface="Arial"/>
              <a:cs typeface="Arial"/>
              <a:sym typeface="Arial"/>
            </a:endParaRPr>
          </a:p>
        </p:txBody>
      </p:sp>
      <p:sp>
        <p:nvSpPr>
          <p:cNvPr id="1090" name="Google Shape;1090;p137"/>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091" name="Google Shape;1091;p137"/>
          <p:cNvSpPr/>
          <p:nvPr/>
        </p:nvSpPr>
        <p:spPr>
          <a:xfrm>
            <a:off x="486000" y="2445480"/>
            <a:ext cx="8115120" cy="1724040"/>
          </a:xfrm>
          <a:prstGeom prst="rect">
            <a:avLst/>
          </a:prstGeom>
          <a:noFill/>
          <a:ln>
            <a:noFill/>
          </a:ln>
        </p:spPr>
        <p:txBody>
          <a:bodyPr spcFirstLastPara="1" wrap="square" lIns="90000" tIns="45000" rIns="90000" bIns="45000" anchor="t" anchorCtr="0">
            <a:normAutofit fontScale="92500"/>
          </a:bodyPr>
          <a:lstStyle/>
          <a:p>
            <a:pPr marL="0" marR="0" lvl="0" indent="0" algn="l" rtl="0">
              <a:lnSpc>
                <a:spcPct val="90000"/>
              </a:lnSpc>
              <a:spcBef>
                <a:spcPts val="0"/>
              </a:spcBef>
              <a:spcAft>
                <a:spcPts val="0"/>
              </a:spcAft>
              <a:buClr>
                <a:srgbClr val="000000"/>
              </a:buClr>
              <a:buSzPts val="1593"/>
              <a:buFont typeface="Arial"/>
              <a:buNone/>
            </a:pPr>
            <a:endParaRPr sz="1593"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70C0"/>
              </a:buClr>
              <a:buSzPts val="2478"/>
              <a:buFont typeface="Arial"/>
              <a:buNone/>
            </a:pPr>
            <a:r>
              <a:rPr lang="en-US" sz="2478" b="1" i="0" u="none" strike="noStrike" cap="none">
                <a:solidFill>
                  <a:srgbClr val="0070C0"/>
                </a:solidFill>
                <a:latin typeface="Calibri"/>
                <a:ea typeface="Calibri"/>
                <a:cs typeface="Calibri"/>
                <a:sym typeface="Calibri"/>
              </a:rPr>
              <a:t>Raster Formats </a:t>
            </a:r>
            <a:r>
              <a:rPr lang="en-US" sz="2832" b="0" i="0" u="none" strike="noStrike" cap="none">
                <a:solidFill>
                  <a:srgbClr val="000000"/>
                </a:solidFill>
                <a:latin typeface="Calibri"/>
                <a:ea typeface="Calibri"/>
                <a:cs typeface="Calibri"/>
                <a:sym typeface="Calibri"/>
              </a:rPr>
              <a:t>(JPEG, BMP, TIFF, GIF, PNG, WebP, *PDF)</a:t>
            </a:r>
            <a:endParaRPr sz="2832"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832"/>
              <a:buFont typeface="Arial"/>
              <a:buNone/>
            </a:pPr>
            <a:endParaRPr sz="2832"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C00000"/>
              </a:buClr>
              <a:buSzPts val="2478"/>
              <a:buFont typeface="Arial"/>
              <a:buNone/>
            </a:pPr>
            <a:r>
              <a:rPr lang="en-US" sz="2478" b="1" i="0" u="none" strike="noStrike" cap="none">
                <a:solidFill>
                  <a:srgbClr val="C00000"/>
                </a:solidFill>
                <a:latin typeface="Calibri"/>
                <a:ea typeface="Calibri"/>
                <a:cs typeface="Calibri"/>
                <a:sym typeface="Calibri"/>
              </a:rPr>
              <a:t>Vector Formats </a:t>
            </a:r>
            <a:r>
              <a:rPr lang="en-US" sz="2832" b="0" i="0" u="none" strike="noStrike" cap="none">
                <a:solidFill>
                  <a:srgbClr val="000000"/>
                </a:solidFill>
                <a:latin typeface="Calibri"/>
                <a:ea typeface="Calibri"/>
                <a:cs typeface="Calibri"/>
                <a:sym typeface="Calibri"/>
              </a:rPr>
              <a:t>(AI, SVG, EPS, *PDF)</a:t>
            </a:r>
            <a:endParaRPr sz="2832" b="0" i="0" u="none" strike="noStrike" cap="none">
              <a:solidFill>
                <a:srgbClr val="000000"/>
              </a:solidFill>
              <a:latin typeface="Arial"/>
              <a:ea typeface="Arial"/>
              <a:cs typeface="Arial"/>
              <a:sym typeface="Arial"/>
            </a:endParaRPr>
          </a:p>
        </p:txBody>
      </p:sp>
      <p:sp>
        <p:nvSpPr>
          <p:cNvPr id="1092" name="Google Shape;1092;p137"/>
          <p:cNvSpPr/>
          <p:nvPr/>
        </p:nvSpPr>
        <p:spPr>
          <a:xfrm>
            <a:off x="304920" y="4419720"/>
            <a:ext cx="847836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Note: There are new image formats being created every day for new and specific purposes. </a:t>
            </a:r>
            <a:endParaRPr sz="1800" b="0" i="0" u="none" strike="noStrike" cap="none">
              <a:solidFill>
                <a:srgbClr val="000000"/>
              </a:solidFill>
              <a:latin typeface="Arial"/>
              <a:ea typeface="Arial"/>
              <a:cs typeface="Arial"/>
              <a:sym typeface="Arial"/>
            </a:endParaRPr>
          </a:p>
        </p:txBody>
      </p:sp>
      <p:sp>
        <p:nvSpPr>
          <p:cNvPr id="1093" name="Google Shape;1093;p137"/>
          <p:cNvSpPr/>
          <p:nvPr/>
        </p:nvSpPr>
        <p:spPr>
          <a:xfrm>
            <a:off x="486000" y="5788440"/>
            <a:ext cx="4542840" cy="36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*PDF’s can be either Raster OR Vector</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38"/>
          <p:cNvSpPr/>
          <p:nvPr/>
        </p:nvSpPr>
        <p:spPr>
          <a:xfrm>
            <a:off x="357840" y="2057400"/>
            <a:ext cx="8115120" cy="410904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1760"/>
              <a:buFont typeface="Arial"/>
              <a:buNone/>
            </a:pPr>
            <a:r>
              <a:rPr lang="en-US" sz="1760" b="1" i="1" u="none" strike="noStrike" cap="none">
                <a:solidFill>
                  <a:srgbClr val="000000"/>
                </a:solidFill>
                <a:latin typeface="Tahoma"/>
                <a:ea typeface="Tahoma"/>
                <a:cs typeface="Tahoma"/>
                <a:sym typeface="Tahoma"/>
              </a:rPr>
              <a:t>Raster images are also called bitmap images </a:t>
            </a:r>
            <a:r>
              <a:rPr lang="en-US" sz="1760" b="0" i="1" u="none" strike="noStrike" cap="none">
                <a:solidFill>
                  <a:srgbClr val="000000"/>
                </a:solidFill>
                <a:latin typeface="Tahoma"/>
                <a:ea typeface="Tahoma"/>
                <a:cs typeface="Tahoma"/>
                <a:sym typeface="Tahoma"/>
              </a:rPr>
              <a:t>because they are made up of tiny squares called pixels; each ‘pixel’ contains exactly 1 color.</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ctr" rtl="0">
              <a:lnSpc>
                <a:spcPct val="80000"/>
              </a:lnSpc>
              <a:spcBef>
                <a:spcPts val="641"/>
              </a:spcBef>
              <a:spcAft>
                <a:spcPts val="0"/>
              </a:spcAft>
              <a:buClr>
                <a:srgbClr val="000000"/>
              </a:buClr>
              <a:buSzPts val="1760"/>
              <a:buFont typeface="Arial"/>
              <a:buNone/>
            </a:pPr>
            <a:r>
              <a:rPr lang="en-US" sz="1760" b="1" i="0" u="sng" strike="noStrike" cap="none">
                <a:solidFill>
                  <a:srgbClr val="000000"/>
                </a:solidFill>
                <a:latin typeface="Tahoma"/>
                <a:ea typeface="Tahoma"/>
                <a:cs typeface="Tahoma"/>
                <a:sym typeface="Tahoma"/>
              </a:rPr>
              <a:t>Pros of Raster Formats</a:t>
            </a:r>
            <a:endParaRPr sz="1760" b="0" i="0" u="none" strike="noStrike" cap="none">
              <a:solidFill>
                <a:srgbClr val="000000"/>
              </a:solidFill>
              <a:latin typeface="Arial"/>
              <a:ea typeface="Arial"/>
              <a:cs typeface="Arial"/>
              <a:sym typeface="Arial"/>
            </a:endParaRPr>
          </a:p>
          <a:p>
            <a:pPr marL="0" marR="0" lvl="0" indent="0" algn="ctr"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1" i="0" u="none" strike="noStrike" cap="none">
                <a:solidFill>
                  <a:srgbClr val="000000"/>
                </a:solidFill>
                <a:latin typeface="Tahoma"/>
                <a:ea typeface="Tahoma"/>
                <a:cs typeface="Tahoma"/>
                <a:sym typeface="Tahoma"/>
              </a:rPr>
              <a:t>Rich Detail:</a:t>
            </a:r>
            <a:r>
              <a:rPr lang="en-US" sz="1760" b="0" i="0" u="none" strike="noStrike" cap="none">
                <a:solidFill>
                  <a:srgbClr val="000000"/>
                </a:solidFill>
                <a:latin typeface="Tahoma"/>
                <a:ea typeface="Tahoma"/>
                <a:cs typeface="Tahoma"/>
                <a:sym typeface="Tahoma"/>
              </a:rPr>
              <a:t> Ever wondered what the term “dpi” stands for? It means “dots per inch,” a measurement of how much detailed color information a raster image contains. </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0" i="0" u="none" strike="noStrike" cap="none">
                <a:solidFill>
                  <a:srgbClr val="000000"/>
                </a:solidFill>
                <a:latin typeface="Tahoma"/>
                <a:ea typeface="Tahoma"/>
                <a:cs typeface="Tahoma"/>
                <a:sym typeface="Tahoma"/>
              </a:rPr>
              <a:t>Say you’ve got a 1” x 1” square image at 300 dpi—that’s 300 individual squares of color that provide precise shading and detail in your photograph. The more dpi your image contains, the more subtle details will be noticeable.</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0" i="0" u="none" strike="noStrike" cap="none">
                <a:solidFill>
                  <a:srgbClr val="000000"/>
                </a:solidFill>
                <a:latin typeface="Calibri"/>
                <a:ea typeface="Calibri"/>
                <a:cs typeface="Calibri"/>
                <a:sym typeface="Calibri"/>
              </a:rPr>
              <a:t> </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p:txBody>
      </p:sp>
      <p:sp>
        <p:nvSpPr>
          <p:cNvPr id="1099" name="Google Shape;1099;p138"/>
          <p:cNvSpPr/>
          <p:nvPr/>
        </p:nvSpPr>
        <p:spPr>
          <a:xfrm>
            <a:off x="2924280" y="838080"/>
            <a:ext cx="413280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Raster Formats</a:t>
            </a:r>
            <a:endParaRPr sz="3600" b="0" i="0" u="none" strike="noStrike" cap="none">
              <a:solidFill>
                <a:srgbClr val="000000"/>
              </a:solidFill>
              <a:latin typeface="Arial"/>
              <a:ea typeface="Arial"/>
              <a:cs typeface="Arial"/>
              <a:sym typeface="Arial"/>
            </a:endParaRPr>
          </a:p>
        </p:txBody>
      </p:sp>
      <p:sp>
        <p:nvSpPr>
          <p:cNvPr id="1100" name="Google Shape;1100;p138"/>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39"/>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06" name="Google Shape;1106;p139"/>
          <p:cNvSpPr/>
          <p:nvPr/>
        </p:nvSpPr>
        <p:spPr>
          <a:xfrm>
            <a:off x="385200" y="1910160"/>
            <a:ext cx="8115120" cy="352224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1332"/>
              <a:buFont typeface="Arial"/>
              <a:buNone/>
            </a:pPr>
            <a:endParaRPr sz="1332" b="0" i="0" u="none" strike="noStrike" cap="none">
              <a:solidFill>
                <a:srgbClr val="000000"/>
              </a:solidFill>
              <a:latin typeface="Arial"/>
              <a:ea typeface="Arial"/>
              <a:cs typeface="Arial"/>
              <a:sym typeface="Arial"/>
            </a:endParaRPr>
          </a:p>
          <a:p>
            <a:pPr marL="0" marR="0" lvl="0" indent="0" algn="ctr" rtl="0">
              <a:lnSpc>
                <a:spcPct val="80000"/>
              </a:lnSpc>
              <a:spcBef>
                <a:spcPts val="720"/>
              </a:spcBef>
              <a:spcAft>
                <a:spcPts val="0"/>
              </a:spcAft>
              <a:buClr>
                <a:srgbClr val="000000"/>
              </a:buClr>
              <a:buSzPts val="2664"/>
              <a:buFont typeface="Arial"/>
              <a:buNone/>
            </a:pPr>
            <a:r>
              <a:rPr lang="en-US" sz="2664" b="1" i="0" u="sng" strike="noStrike" cap="none">
                <a:solidFill>
                  <a:srgbClr val="000000"/>
                </a:solidFill>
                <a:latin typeface="Tahoma"/>
                <a:ea typeface="Tahoma"/>
                <a:cs typeface="Tahoma"/>
                <a:sym typeface="Tahoma"/>
              </a:rPr>
              <a:t>Pros of Raster Formats</a:t>
            </a:r>
            <a:endParaRPr sz="2664" b="0" i="0" u="none" strike="noStrike" cap="none">
              <a:solidFill>
                <a:srgbClr val="000000"/>
              </a:solidFill>
              <a:latin typeface="Arial"/>
              <a:ea typeface="Arial"/>
              <a:cs typeface="Arial"/>
              <a:sym typeface="Arial"/>
            </a:endParaRPr>
          </a:p>
          <a:p>
            <a:pPr marL="0" marR="0" lvl="0" indent="0" algn="ctr" rtl="0">
              <a:lnSpc>
                <a:spcPct val="80000"/>
              </a:lnSpc>
              <a:spcBef>
                <a:spcPts val="641"/>
              </a:spcBef>
              <a:spcAft>
                <a:spcPts val="0"/>
              </a:spcAft>
              <a:buClr>
                <a:srgbClr val="000000"/>
              </a:buClr>
              <a:buSzPts val="2664"/>
              <a:buFont typeface="Arial"/>
              <a:buNone/>
            </a:pPr>
            <a:endParaRPr sz="2664" b="0" i="0" u="none" strike="noStrike" cap="none">
              <a:solidFill>
                <a:srgbClr val="000000"/>
              </a:solidFill>
              <a:latin typeface="Arial"/>
              <a:ea typeface="Arial"/>
              <a:cs typeface="Arial"/>
              <a:sym typeface="Arial"/>
            </a:endParaRPr>
          </a:p>
          <a:p>
            <a:pPr marL="0" marR="0" lvl="0" indent="0" algn="ctr" rtl="0">
              <a:lnSpc>
                <a:spcPct val="80000"/>
              </a:lnSpc>
              <a:spcBef>
                <a:spcPts val="641"/>
              </a:spcBef>
              <a:spcAft>
                <a:spcPts val="0"/>
              </a:spcAft>
              <a:buClr>
                <a:srgbClr val="000000"/>
              </a:buClr>
              <a:buSzPts val="2664"/>
              <a:buFont typeface="Arial"/>
              <a:buNone/>
            </a:pPr>
            <a:endParaRPr sz="2664" b="0" i="0" u="none" strike="noStrike" cap="none">
              <a:solidFill>
                <a:srgbClr val="000000"/>
              </a:solidFill>
              <a:latin typeface="Arial"/>
              <a:ea typeface="Arial"/>
              <a:cs typeface="Arial"/>
              <a:sym typeface="Arial"/>
            </a:endParaRPr>
          </a:p>
          <a:p>
            <a:pPr marL="0" marR="0" lvl="0" indent="0" algn="l" rtl="0">
              <a:lnSpc>
                <a:spcPct val="80000"/>
              </a:lnSpc>
              <a:spcBef>
                <a:spcPts val="561"/>
              </a:spcBef>
              <a:spcAft>
                <a:spcPts val="0"/>
              </a:spcAft>
              <a:buClr>
                <a:srgbClr val="000000"/>
              </a:buClr>
              <a:buSzPts val="2072"/>
              <a:buFont typeface="Arial"/>
              <a:buNone/>
            </a:pPr>
            <a:r>
              <a:rPr lang="en-US" sz="2072" b="1" i="0" u="none" strike="noStrike" cap="none">
                <a:solidFill>
                  <a:srgbClr val="000000"/>
                </a:solidFill>
                <a:latin typeface="Tahoma"/>
                <a:ea typeface="Tahoma"/>
                <a:cs typeface="Tahoma"/>
                <a:sym typeface="Tahoma"/>
              </a:rPr>
              <a:t>Precise Editing: </a:t>
            </a:r>
            <a:r>
              <a:rPr lang="en-US" sz="2072" b="0" i="0" u="none" strike="noStrike" cap="none">
                <a:solidFill>
                  <a:srgbClr val="000000"/>
                </a:solidFill>
                <a:latin typeface="Tahoma"/>
                <a:ea typeface="Tahoma"/>
                <a:cs typeface="Tahoma"/>
                <a:sym typeface="Tahoma"/>
              </a:rPr>
              <a:t>All of those individual pixels of color information can also be adjusted, one by one. So if you’re some type of perfectionist, the level of editing and customization available in a raster image is almost unlimited.</a:t>
            </a:r>
            <a:endParaRPr sz="20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072"/>
              <a:buFont typeface="Arial"/>
              <a:buNone/>
            </a:pPr>
            <a:endParaRPr sz="20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368"/>
              <a:buFont typeface="Arial"/>
              <a:buNone/>
            </a:pPr>
            <a:r>
              <a:rPr lang="en-US" sz="2368" b="0" i="0" u="none" strike="noStrike" cap="none">
                <a:solidFill>
                  <a:srgbClr val="000000"/>
                </a:solidFill>
                <a:latin typeface="Calibri"/>
                <a:ea typeface="Calibri"/>
                <a:cs typeface="Calibri"/>
                <a:sym typeface="Calibri"/>
              </a:rPr>
              <a:t> </a:t>
            </a:r>
            <a:endParaRPr sz="2368"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368"/>
              <a:buFont typeface="Arial"/>
              <a:buNone/>
            </a:pPr>
            <a:endParaRPr sz="2368"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368"/>
              <a:buFont typeface="Arial"/>
              <a:buNone/>
            </a:pPr>
            <a:endParaRPr sz="2368" b="0" i="0" u="none" strike="noStrike" cap="none">
              <a:solidFill>
                <a:srgbClr val="000000"/>
              </a:solidFill>
              <a:latin typeface="Arial"/>
              <a:ea typeface="Arial"/>
              <a:cs typeface="Arial"/>
              <a:sym typeface="Arial"/>
            </a:endParaRPr>
          </a:p>
        </p:txBody>
      </p:sp>
      <p:sp>
        <p:nvSpPr>
          <p:cNvPr id="1107" name="Google Shape;1107;p139"/>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9"/>
          <p:cNvSpPr/>
          <p:nvPr/>
        </p:nvSpPr>
        <p:spPr>
          <a:xfrm>
            <a:off x="6781680" y="380880"/>
            <a:ext cx="21333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09" name="Google Shape;1109;p139"/>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b="1"/>
              <a:t>Scientific analysis and visualization:</a:t>
            </a:r>
            <a:r>
              <a:rPr lang="en-US" sz="1600"/>
              <a:t> </a:t>
            </a:r>
            <a:endParaRPr/>
          </a:p>
          <a:p>
            <a:pPr marL="229500" lvl="0" indent="-150633" algn="l" rtl="0">
              <a:lnSpc>
                <a:spcPct val="100000"/>
              </a:lnSpc>
              <a:spcBef>
                <a:spcPts val="720"/>
              </a:spcBef>
              <a:spcAft>
                <a:spcPts val="0"/>
              </a:spcAft>
              <a:buSzPts val="1242"/>
              <a:buNone/>
            </a:pPr>
            <a:endParaRPr/>
          </a:p>
          <a:p>
            <a:pPr marL="229500" lvl="0" indent="-150633" algn="l" rtl="0">
              <a:lnSpc>
                <a:spcPct val="100000"/>
              </a:lnSpc>
              <a:spcBef>
                <a:spcPts val="720"/>
              </a:spcBef>
              <a:spcAft>
                <a:spcPts val="0"/>
              </a:spcAft>
              <a:buSzPts val="1242"/>
              <a:buNone/>
            </a:pPr>
            <a:endParaRPr/>
          </a:p>
        </p:txBody>
      </p:sp>
      <p:sp>
        <p:nvSpPr>
          <p:cNvPr id="150" name="Google Shape;150;p7"/>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51" name="Google Shape;151;p7"/>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USES OF COMPUTER GRAPHICS</a:t>
            </a:r>
            <a:endParaRPr/>
          </a:p>
        </p:txBody>
      </p:sp>
      <p:pic>
        <p:nvPicPr>
          <p:cNvPr id="152" name="Google Shape;152;p7" descr="http://hendrix.ei.dtu.dk/image/twod/vrmlBlobsAndDrury2000.jpg"/>
          <p:cNvPicPr preferRelativeResize="0"/>
          <p:nvPr/>
        </p:nvPicPr>
        <p:blipFill rotWithShape="1">
          <a:blip r:embed="rId3">
            <a:alphaModFix/>
          </a:blip>
          <a:srcRect/>
          <a:stretch/>
        </p:blipFill>
        <p:spPr>
          <a:xfrm>
            <a:off x="4333229" y="2815091"/>
            <a:ext cx="3558282" cy="27715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40"/>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15" name="Google Shape;1115;p140"/>
          <p:cNvSpPr/>
          <p:nvPr/>
        </p:nvSpPr>
        <p:spPr>
          <a:xfrm>
            <a:off x="348840" y="1344600"/>
            <a:ext cx="8232120" cy="48733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621"/>
              </a:spcBef>
              <a:spcAft>
                <a:spcPts val="0"/>
              </a:spcAft>
              <a:buClr>
                <a:srgbClr val="000000"/>
              </a:buClr>
              <a:buSzPts val="3100"/>
              <a:buFont typeface="Arial"/>
              <a:buNone/>
            </a:pPr>
            <a:r>
              <a:rPr lang="en-US" sz="3100" b="1" i="0" u="sng" strike="noStrike" cap="none">
                <a:solidFill>
                  <a:srgbClr val="000000"/>
                </a:solidFill>
                <a:latin typeface="Tahoma"/>
                <a:ea typeface="Tahoma"/>
                <a:cs typeface="Tahoma"/>
                <a:sym typeface="Tahoma"/>
              </a:rPr>
              <a:t>Cons of Raster Formats</a:t>
            </a:r>
            <a:endParaRPr sz="3100" b="0" i="0" u="none" strike="noStrike" cap="none">
              <a:solidFill>
                <a:srgbClr val="000000"/>
              </a:solidFill>
              <a:latin typeface="Arial"/>
              <a:ea typeface="Arial"/>
              <a:cs typeface="Arial"/>
              <a:sym typeface="Arial"/>
            </a:endParaRPr>
          </a:p>
          <a:p>
            <a:pPr marL="0" marR="0" lvl="0" indent="0" algn="ctr" rtl="0">
              <a:lnSpc>
                <a:spcPct val="100000"/>
              </a:lnSpc>
              <a:spcBef>
                <a:spcPts val="641"/>
              </a:spcBef>
              <a:spcAft>
                <a:spcPts val="0"/>
              </a:spcAft>
              <a:buClr>
                <a:srgbClr val="000000"/>
              </a:buClr>
              <a:buSzPts val="3100"/>
              <a:buFont typeface="Arial"/>
              <a:buNone/>
            </a:pPr>
            <a:endParaRPr sz="3100" b="0" i="0" u="none" strike="noStrike" cap="none">
              <a:solidFill>
                <a:srgbClr val="000000"/>
              </a:solidFill>
              <a:latin typeface="Arial"/>
              <a:ea typeface="Arial"/>
              <a:cs typeface="Arial"/>
              <a:sym typeface="Arial"/>
            </a:endParaRPr>
          </a:p>
          <a:p>
            <a:pPr marL="0" marR="0" lvl="0" indent="0" algn="ctr" rtl="0">
              <a:lnSpc>
                <a:spcPct val="100000"/>
              </a:lnSpc>
              <a:spcBef>
                <a:spcPts val="479"/>
              </a:spcBef>
              <a:spcAft>
                <a:spcPts val="0"/>
              </a:spcAft>
              <a:buClr>
                <a:srgbClr val="000000"/>
              </a:buClr>
              <a:buSzPts val="2400"/>
              <a:buFont typeface="Arial"/>
              <a:buNone/>
            </a:pPr>
            <a:r>
              <a:rPr lang="en-US" sz="2400" b="1" i="0" u="none" strike="noStrike" cap="none">
                <a:solidFill>
                  <a:srgbClr val="000000"/>
                </a:solidFill>
                <a:latin typeface="Tahoma"/>
                <a:ea typeface="Tahoma"/>
                <a:cs typeface="Tahoma"/>
                <a:sym typeface="Tahoma"/>
              </a:rPr>
              <a:t>Blurry When Enlarged: </a:t>
            </a:r>
            <a:r>
              <a:rPr lang="en-US" sz="2400" b="0" i="0" u="none" strike="noStrike" cap="none">
                <a:solidFill>
                  <a:srgbClr val="000000"/>
                </a:solidFill>
                <a:latin typeface="Tahoma"/>
                <a:ea typeface="Tahoma"/>
                <a:cs typeface="Tahoma"/>
                <a:sym typeface="Tahoma"/>
              </a:rPr>
              <a:t>The biggest downfall to raster images is that they become pixelated (aka grainy) when enlarged. Why is this? Well, there are a finite number of pixels in all raster images; when you enlarge a photo, the computer takes its best guess as to what specific colors should fill in the gaps. This interpolation of data causes the image to appear blurry since the computer has no way of knowing the exact shade of colors that should be inserted.</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r>
              <a:rPr lang="en-US" sz="2400" b="0" i="0" u="none" strike="noStrike" cap="none">
                <a:solidFill>
                  <a:srgbClr val="000000"/>
                </a:solidFill>
                <a:latin typeface="Tahoma"/>
                <a:ea typeface="Tahoma"/>
                <a:cs typeface="Tahoma"/>
                <a:sym typeface="Tahoma"/>
              </a:rPr>
              <a:t>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16" name="Google Shape;1116;p140"/>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0"/>
          <p:cNvSpPr/>
          <p:nvPr/>
        </p:nvSpPr>
        <p:spPr>
          <a:xfrm>
            <a:off x="6851160" y="370440"/>
            <a:ext cx="198792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18" name="Google Shape;1118;p140"/>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41"/>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24" name="Google Shape;1124;p141"/>
          <p:cNvSpPr/>
          <p:nvPr/>
        </p:nvSpPr>
        <p:spPr>
          <a:xfrm>
            <a:off x="357840" y="1525320"/>
            <a:ext cx="8115120" cy="390060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1260"/>
              <a:buFont typeface="Arial"/>
              <a:buNone/>
            </a:pPr>
            <a:endParaRPr sz="1260" b="0" i="0" u="none" strike="noStrike" cap="none">
              <a:solidFill>
                <a:srgbClr val="000000"/>
              </a:solidFill>
              <a:latin typeface="Arial"/>
              <a:ea typeface="Arial"/>
              <a:cs typeface="Arial"/>
              <a:sym typeface="Arial"/>
            </a:endParaRPr>
          </a:p>
          <a:p>
            <a:pPr marL="0" marR="0" lvl="0" indent="0" algn="ctr" rtl="0">
              <a:lnSpc>
                <a:spcPct val="80000"/>
              </a:lnSpc>
              <a:spcBef>
                <a:spcPts val="799"/>
              </a:spcBef>
              <a:spcAft>
                <a:spcPts val="0"/>
              </a:spcAft>
              <a:buClr>
                <a:srgbClr val="000000"/>
              </a:buClr>
              <a:buSzPts val="2800"/>
              <a:buFont typeface="Arial"/>
              <a:buNone/>
            </a:pPr>
            <a:r>
              <a:rPr lang="en-US" sz="2800" b="1" i="0" u="sng" strike="noStrike" cap="none">
                <a:solidFill>
                  <a:srgbClr val="000000"/>
                </a:solidFill>
                <a:latin typeface="Tahoma"/>
                <a:ea typeface="Tahoma"/>
                <a:cs typeface="Tahoma"/>
                <a:sym typeface="Tahoma"/>
              </a:rPr>
              <a:t>Cons of Raster Formats</a:t>
            </a:r>
            <a:endParaRPr sz="2800" b="0" i="0" u="none" strike="noStrike" cap="none">
              <a:solidFill>
                <a:srgbClr val="000000"/>
              </a:solidFill>
              <a:latin typeface="Arial"/>
              <a:ea typeface="Arial"/>
              <a:cs typeface="Arial"/>
              <a:sym typeface="Arial"/>
            </a:endParaRPr>
          </a:p>
          <a:p>
            <a:pPr marL="0" marR="0" lvl="0" indent="0" algn="ctr" rtl="0">
              <a:lnSpc>
                <a:spcPct val="80000"/>
              </a:lnSpc>
              <a:spcBef>
                <a:spcPts val="799"/>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80000"/>
              </a:lnSpc>
              <a:spcBef>
                <a:spcPts val="799"/>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 </a:t>
            </a:r>
            <a:endParaRPr sz="2800" b="0" i="0" u="none" strike="noStrike" cap="none">
              <a:solidFill>
                <a:srgbClr val="000000"/>
              </a:solidFill>
              <a:latin typeface="Arial"/>
              <a:ea typeface="Arial"/>
              <a:cs typeface="Arial"/>
              <a:sym typeface="Arial"/>
            </a:endParaRPr>
          </a:p>
          <a:p>
            <a:pPr marL="0" marR="0" lvl="0" indent="0" algn="l" rtl="0">
              <a:lnSpc>
                <a:spcPct val="80000"/>
              </a:lnSpc>
              <a:spcBef>
                <a:spcPts val="621"/>
              </a:spcBef>
              <a:spcAft>
                <a:spcPts val="0"/>
              </a:spcAft>
              <a:buClr>
                <a:srgbClr val="000000"/>
              </a:buClr>
              <a:buSzPts val="2170"/>
              <a:buFont typeface="Arial"/>
              <a:buNone/>
            </a:pPr>
            <a:r>
              <a:rPr lang="en-US" sz="2170" b="1" i="0" u="none" strike="noStrike" cap="none">
                <a:solidFill>
                  <a:srgbClr val="000000"/>
                </a:solidFill>
                <a:latin typeface="Tahoma"/>
                <a:ea typeface="Tahoma"/>
                <a:cs typeface="Tahoma"/>
                <a:sym typeface="Tahoma"/>
              </a:rPr>
              <a:t>Large File Size: </a:t>
            </a:r>
            <a:r>
              <a:rPr lang="en-US" sz="2170" b="0" i="0" u="none" strike="noStrike" cap="none">
                <a:solidFill>
                  <a:srgbClr val="000000"/>
                </a:solidFill>
                <a:latin typeface="Tahoma"/>
                <a:ea typeface="Tahoma"/>
                <a:cs typeface="Tahoma"/>
                <a:sym typeface="Tahoma"/>
              </a:rPr>
              <a:t>Remember how a 1” x 1” square at 300 dpi will have 300 individual points of color information for the computer to remember? Well let’s say you have an 20” x 20” photo— that’s 120,000 bits of information for a computer to process which can quickly slow down even a fast computer.</a:t>
            </a:r>
            <a:endParaRPr sz="2170" b="0" i="0" u="none" strike="noStrike" cap="none">
              <a:solidFill>
                <a:srgbClr val="000000"/>
              </a:solidFill>
              <a:latin typeface="Arial"/>
              <a:ea typeface="Arial"/>
              <a:cs typeface="Arial"/>
              <a:sym typeface="Arial"/>
            </a:endParaRPr>
          </a:p>
          <a:p>
            <a:pPr marL="0" marR="0" lvl="0" indent="0" algn="l" rtl="0">
              <a:lnSpc>
                <a:spcPct val="80000"/>
              </a:lnSpc>
              <a:spcBef>
                <a:spcPts val="680"/>
              </a:spcBef>
              <a:spcAft>
                <a:spcPts val="0"/>
              </a:spcAft>
              <a:buClr>
                <a:srgbClr val="000000"/>
              </a:buClr>
              <a:buSzPts val="2380"/>
              <a:buFont typeface="Arial"/>
              <a:buNone/>
            </a:pPr>
            <a:r>
              <a:rPr lang="en-US" sz="2380" b="0" i="0" u="none" strike="noStrike" cap="none">
                <a:solidFill>
                  <a:srgbClr val="000000"/>
                </a:solidFill>
                <a:latin typeface="Tahoma"/>
                <a:ea typeface="Tahoma"/>
                <a:cs typeface="Tahoma"/>
                <a:sym typeface="Tahoma"/>
              </a:rPr>
              <a:t> </a:t>
            </a:r>
            <a:endParaRPr sz="238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380"/>
              <a:buFont typeface="Arial"/>
              <a:buNone/>
            </a:pPr>
            <a:endParaRPr sz="2380" b="0" i="0" u="none" strike="noStrike" cap="none">
              <a:solidFill>
                <a:srgbClr val="000000"/>
              </a:solidFill>
              <a:latin typeface="Arial"/>
              <a:ea typeface="Arial"/>
              <a:cs typeface="Arial"/>
              <a:sym typeface="Arial"/>
            </a:endParaRPr>
          </a:p>
        </p:txBody>
      </p:sp>
      <p:sp>
        <p:nvSpPr>
          <p:cNvPr id="1125" name="Google Shape;1125;p141"/>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1"/>
          <p:cNvSpPr/>
          <p:nvPr/>
        </p:nvSpPr>
        <p:spPr>
          <a:xfrm>
            <a:off x="6851160" y="370440"/>
            <a:ext cx="206388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27" name="Google Shape;1127;p141"/>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42"/>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33" name="Google Shape;1133;p142"/>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2"/>
          <p:cNvSpPr/>
          <p:nvPr/>
        </p:nvSpPr>
        <p:spPr>
          <a:xfrm>
            <a:off x="6851160" y="370440"/>
            <a:ext cx="183528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35" name="Google Shape;1135;p142"/>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
        <p:nvSpPr>
          <p:cNvPr id="1136" name="Google Shape;1136;p142"/>
          <p:cNvSpPr/>
          <p:nvPr/>
        </p:nvSpPr>
        <p:spPr>
          <a:xfrm>
            <a:off x="486000" y="2090520"/>
            <a:ext cx="8115120" cy="331236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1760"/>
              <a:buFont typeface="Arial"/>
              <a:buNone/>
            </a:pPr>
            <a:r>
              <a:rPr lang="en-US" sz="1760" b="1" i="0" u="none" strike="noStrike" cap="none">
                <a:solidFill>
                  <a:srgbClr val="000000"/>
                </a:solidFill>
                <a:latin typeface="Tahoma"/>
                <a:ea typeface="Tahoma"/>
                <a:cs typeface="Tahoma"/>
                <a:sym typeface="Tahoma"/>
              </a:rPr>
              <a:t>JPEG (Joint Photographic Experts Group) </a:t>
            </a:r>
            <a:r>
              <a:rPr lang="en-US" sz="1760" b="0" i="0" u="none" strike="noStrike" cap="none">
                <a:solidFill>
                  <a:srgbClr val="000000"/>
                </a:solidFill>
                <a:latin typeface="Tahoma"/>
                <a:ea typeface="Tahoma"/>
                <a:cs typeface="Tahoma"/>
                <a:sym typeface="Tahoma"/>
              </a:rPr>
              <a:t>is a *</a:t>
            </a:r>
            <a:r>
              <a:rPr lang="en-US" sz="1760" b="0" i="1" u="none" strike="noStrike" cap="none">
                <a:solidFill>
                  <a:srgbClr val="000000"/>
                </a:solidFill>
                <a:latin typeface="Tahoma"/>
                <a:ea typeface="Tahoma"/>
                <a:cs typeface="Tahoma"/>
                <a:sym typeface="Tahoma"/>
              </a:rPr>
              <a:t>lossy</a:t>
            </a:r>
            <a:r>
              <a:rPr lang="en-US" sz="1760" b="0" i="0" u="none" strike="noStrike" cap="none">
                <a:solidFill>
                  <a:srgbClr val="000000"/>
                </a:solidFill>
                <a:latin typeface="Tahoma"/>
                <a:ea typeface="Tahoma"/>
                <a:cs typeface="Tahoma"/>
                <a:sym typeface="Tahoma"/>
              </a:rPr>
              <a:t> compression method. Supports eight-bit grayscale images and 24-bit color images (eight bits each for red, green, and blue.) JPEG applies a lossy compression to images which can result in a </a:t>
            </a:r>
            <a:r>
              <a:rPr lang="en-US" sz="1760" b="0" i="0" u="sng" strike="noStrike" cap="none">
                <a:solidFill>
                  <a:srgbClr val="000000"/>
                </a:solidFill>
                <a:latin typeface="Tahoma"/>
                <a:ea typeface="Tahoma"/>
                <a:cs typeface="Tahoma"/>
                <a:sym typeface="Tahoma"/>
              </a:rPr>
              <a:t>significant reduction of the file size</a:t>
            </a:r>
            <a:r>
              <a:rPr lang="en-US" sz="1760" b="0" i="0" u="none" strike="noStrike" cap="none">
                <a:solidFill>
                  <a:srgbClr val="000000"/>
                </a:solidFill>
                <a:latin typeface="Tahoma"/>
                <a:ea typeface="Tahoma"/>
                <a:cs typeface="Tahoma"/>
                <a:sym typeface="Tahoma"/>
              </a:rPr>
              <a:t>. </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0" i="0" u="none" strike="noStrike" cap="none">
                <a:solidFill>
                  <a:srgbClr val="000000"/>
                </a:solidFill>
                <a:latin typeface="Tahoma"/>
                <a:ea typeface="Tahoma"/>
                <a:cs typeface="Tahoma"/>
                <a:sym typeface="Tahoma"/>
              </a:rPr>
              <a:t>Keep in mind JPEG files suffer degradation when repeatedly edited and saved (it loses picture quality). </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1" i="0" u="none" strike="noStrike" cap="none">
                <a:solidFill>
                  <a:srgbClr val="000000"/>
                </a:solidFill>
                <a:latin typeface="Tahoma"/>
                <a:ea typeface="Tahoma"/>
                <a:cs typeface="Tahoma"/>
                <a:sym typeface="Tahoma"/>
              </a:rPr>
              <a:t>Recommended Use: </a:t>
            </a:r>
            <a:r>
              <a:rPr lang="en-US" sz="1760" b="0" i="0" u="none" strike="noStrike" cap="none">
                <a:solidFill>
                  <a:srgbClr val="000000"/>
                </a:solidFill>
                <a:latin typeface="Tahoma"/>
                <a:ea typeface="Tahoma"/>
                <a:cs typeface="Tahoma"/>
                <a:sym typeface="Tahoma"/>
              </a:rPr>
              <a:t>When file size is more important than image quality. An example would be</a:t>
            </a:r>
            <a:r>
              <a:rPr lang="en-US" sz="1760" b="0" i="1" u="none" strike="noStrike" cap="none">
                <a:solidFill>
                  <a:srgbClr val="000000"/>
                </a:solidFill>
                <a:latin typeface="Tahoma"/>
                <a:ea typeface="Tahoma"/>
                <a:cs typeface="Tahoma"/>
                <a:sym typeface="Tahoma"/>
              </a:rPr>
              <a:t> </a:t>
            </a:r>
            <a:r>
              <a:rPr lang="en-US" sz="1760" b="0" i="0" u="none" strike="noStrike" cap="none">
                <a:solidFill>
                  <a:srgbClr val="000000"/>
                </a:solidFill>
                <a:latin typeface="Tahoma"/>
                <a:ea typeface="Tahoma"/>
                <a:cs typeface="Tahoma"/>
                <a:sym typeface="Tahoma"/>
              </a:rPr>
              <a:t>trying to save storage space on a website.</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p:txBody>
      </p:sp>
      <p:sp>
        <p:nvSpPr>
          <p:cNvPr id="1137" name="Google Shape;1137;p142"/>
          <p:cNvSpPr/>
          <p:nvPr/>
        </p:nvSpPr>
        <p:spPr>
          <a:xfrm>
            <a:off x="3706920" y="1267560"/>
            <a:ext cx="137304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JPEG</a:t>
            </a:r>
            <a:endParaRPr sz="3600" b="0" i="0" u="none" strike="noStrike" cap="none">
              <a:solidFill>
                <a:srgbClr val="000000"/>
              </a:solidFill>
              <a:latin typeface="Arial"/>
              <a:ea typeface="Arial"/>
              <a:cs typeface="Arial"/>
              <a:sym typeface="Arial"/>
            </a:endParaRPr>
          </a:p>
        </p:txBody>
      </p:sp>
      <p:sp>
        <p:nvSpPr>
          <p:cNvPr id="1138" name="Google Shape;1138;p142"/>
          <p:cNvSpPr/>
          <p:nvPr/>
        </p:nvSpPr>
        <p:spPr>
          <a:xfrm>
            <a:off x="333000" y="5860440"/>
            <a:ext cx="8268120" cy="8197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ahoma"/>
                <a:ea typeface="Tahoma"/>
                <a:cs typeface="Tahoma"/>
                <a:sym typeface="Tahoma"/>
              </a:rPr>
              <a:t>*</a:t>
            </a:r>
            <a:r>
              <a:rPr lang="en-US" sz="1600" b="1" i="1" u="none" strike="noStrike" cap="none">
                <a:solidFill>
                  <a:srgbClr val="000000"/>
                </a:solidFill>
                <a:latin typeface="Tahoma"/>
                <a:ea typeface="Tahoma"/>
                <a:cs typeface="Tahoma"/>
                <a:sym typeface="Tahoma"/>
              </a:rPr>
              <a:t>lossy</a:t>
            </a:r>
            <a:r>
              <a:rPr lang="en-US" sz="1600" b="1" i="0" u="none" strike="noStrike" cap="none">
                <a:solidFill>
                  <a:srgbClr val="000000"/>
                </a:solidFill>
                <a:latin typeface="Tahoma"/>
                <a:ea typeface="Tahoma"/>
                <a:cs typeface="Tahoma"/>
                <a:sym typeface="Tahoma"/>
              </a:rPr>
              <a:t> compression </a:t>
            </a:r>
            <a:r>
              <a:rPr lang="en-US" sz="1600" b="0" i="0" u="none" strike="noStrike" cap="none">
                <a:solidFill>
                  <a:srgbClr val="000000"/>
                </a:solidFill>
                <a:latin typeface="Tahoma"/>
                <a:ea typeface="Tahoma"/>
                <a:cs typeface="Tahoma"/>
                <a:sym typeface="Tahoma"/>
              </a:rPr>
              <a:t>is the class of data encoding methods that uses inexact approximations to represent content. Hence, there will be “loss” in exact quality.</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43"/>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44" name="Google Shape;1144;p143"/>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3"/>
          <p:cNvSpPr/>
          <p:nvPr/>
        </p:nvSpPr>
        <p:spPr>
          <a:xfrm>
            <a:off x="6851160" y="370440"/>
            <a:ext cx="191160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46" name="Google Shape;1146;p143"/>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
        <p:nvSpPr>
          <p:cNvPr id="1147" name="Google Shape;1147;p143"/>
          <p:cNvSpPr/>
          <p:nvPr/>
        </p:nvSpPr>
        <p:spPr>
          <a:xfrm>
            <a:off x="486000" y="2531520"/>
            <a:ext cx="8115120" cy="331236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2720"/>
              <a:buFont typeface="Arial"/>
              <a:buNone/>
            </a:pPr>
            <a:r>
              <a:rPr lang="en-US" sz="2720" b="0" i="0" u="none" strike="noStrike" cap="none">
                <a:solidFill>
                  <a:srgbClr val="000000"/>
                </a:solidFill>
                <a:latin typeface="Tahoma"/>
                <a:ea typeface="Tahoma"/>
                <a:cs typeface="Tahoma"/>
                <a:sym typeface="Tahoma"/>
              </a:rPr>
              <a:t>The </a:t>
            </a:r>
            <a:r>
              <a:rPr lang="en-US" sz="2720" b="1" i="0" u="none" strike="noStrike" cap="none">
                <a:solidFill>
                  <a:srgbClr val="000000"/>
                </a:solidFill>
                <a:latin typeface="Tahoma"/>
                <a:ea typeface="Tahoma"/>
                <a:cs typeface="Tahoma"/>
                <a:sym typeface="Tahoma"/>
              </a:rPr>
              <a:t>BMP file format</a:t>
            </a:r>
            <a:r>
              <a:rPr lang="en-US" sz="2720" b="0" i="0" u="none" strike="noStrike" cap="none">
                <a:solidFill>
                  <a:srgbClr val="000000"/>
                </a:solidFill>
                <a:latin typeface="Tahoma"/>
                <a:ea typeface="Tahoma"/>
                <a:cs typeface="Tahoma"/>
                <a:sym typeface="Tahoma"/>
              </a:rPr>
              <a:t> (Windows bitmap) handles graphic files within the Microsoft Windows OS. Typically, BMP files are uncompressed, and therefore large and lossless; their advantage is their simple structure and wide acceptance in Windows programs. </a:t>
            </a:r>
            <a:endParaRPr sz="272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720"/>
              <a:buFont typeface="Arial"/>
              <a:buNone/>
            </a:pPr>
            <a:endParaRPr sz="272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720"/>
              <a:buFont typeface="Arial"/>
              <a:buNone/>
            </a:pPr>
            <a:r>
              <a:rPr lang="en-US" sz="2720" b="1" i="0" u="none" strike="noStrike" cap="none">
                <a:solidFill>
                  <a:srgbClr val="000000"/>
                </a:solidFill>
                <a:latin typeface="Tahoma"/>
                <a:ea typeface="Tahoma"/>
                <a:cs typeface="Tahoma"/>
                <a:sym typeface="Tahoma"/>
              </a:rPr>
              <a:t>Recommended Use: </a:t>
            </a:r>
            <a:r>
              <a:rPr lang="en-US" sz="2720" b="0" i="0" u="none" strike="noStrike" cap="none">
                <a:solidFill>
                  <a:srgbClr val="000000"/>
                </a:solidFill>
                <a:latin typeface="Tahoma"/>
                <a:ea typeface="Tahoma"/>
                <a:cs typeface="Tahoma"/>
                <a:sym typeface="Tahoma"/>
              </a:rPr>
              <a:t>Large files (uncompressed), was used mostly for printing.</a:t>
            </a:r>
            <a:endParaRPr sz="272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720"/>
              <a:buFont typeface="Arial"/>
              <a:buNone/>
            </a:pPr>
            <a:endParaRPr sz="2720" b="0" i="0" u="none" strike="noStrike" cap="none">
              <a:solidFill>
                <a:srgbClr val="000000"/>
              </a:solidFill>
              <a:latin typeface="Arial"/>
              <a:ea typeface="Arial"/>
              <a:cs typeface="Arial"/>
              <a:sym typeface="Arial"/>
            </a:endParaRPr>
          </a:p>
        </p:txBody>
      </p:sp>
      <p:sp>
        <p:nvSpPr>
          <p:cNvPr id="1148" name="Google Shape;1148;p143"/>
          <p:cNvSpPr/>
          <p:nvPr/>
        </p:nvSpPr>
        <p:spPr>
          <a:xfrm>
            <a:off x="3706200" y="1358640"/>
            <a:ext cx="131976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BMP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44"/>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54" name="Google Shape;1154;p144"/>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4"/>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56" name="Google Shape;1156;p144"/>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
        <p:nvSpPr>
          <p:cNvPr id="1157" name="Google Shape;1157;p144"/>
          <p:cNvSpPr/>
          <p:nvPr/>
        </p:nvSpPr>
        <p:spPr>
          <a:xfrm>
            <a:off x="522360" y="2131560"/>
            <a:ext cx="8115120" cy="385920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1760"/>
              <a:buFont typeface="Arial"/>
              <a:buNone/>
            </a:pPr>
            <a:r>
              <a:rPr lang="en-US" sz="1760" b="1" i="0" u="none" strike="noStrike" cap="none">
                <a:solidFill>
                  <a:srgbClr val="000000"/>
                </a:solidFill>
                <a:latin typeface="Tahoma"/>
                <a:ea typeface="Tahoma"/>
                <a:cs typeface="Tahoma"/>
                <a:sym typeface="Tahoma"/>
              </a:rPr>
              <a:t>GIF</a:t>
            </a:r>
            <a:r>
              <a:rPr lang="en-US" sz="1760" b="0" i="0" u="none" strike="noStrike" cap="none">
                <a:solidFill>
                  <a:srgbClr val="000000"/>
                </a:solidFill>
                <a:latin typeface="Tahoma"/>
                <a:ea typeface="Tahoma"/>
                <a:cs typeface="Tahoma"/>
                <a:sym typeface="Tahoma"/>
              </a:rPr>
              <a:t> </a:t>
            </a:r>
            <a:r>
              <a:rPr lang="en-US" sz="1760" b="1" i="0" u="none" strike="noStrike" cap="none">
                <a:solidFill>
                  <a:srgbClr val="000000"/>
                </a:solidFill>
                <a:latin typeface="Tahoma"/>
                <a:ea typeface="Tahoma"/>
                <a:cs typeface="Tahoma"/>
                <a:sym typeface="Tahoma"/>
              </a:rPr>
              <a:t>(Graphics Interchange Format) </a:t>
            </a:r>
            <a:r>
              <a:rPr lang="en-US" sz="1760" b="0" i="0" u="none" strike="noStrike" cap="none">
                <a:solidFill>
                  <a:srgbClr val="000000"/>
                </a:solidFill>
                <a:latin typeface="Tahoma"/>
                <a:ea typeface="Tahoma"/>
                <a:cs typeface="Tahoma"/>
                <a:sym typeface="Tahoma"/>
              </a:rPr>
              <a:t>is for common usage limited to an 8-bit palette, or 256 colors (while 24-bit color depth is possible). </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0" i="0" u="none" strike="noStrike" cap="none">
                <a:solidFill>
                  <a:srgbClr val="000000"/>
                </a:solidFill>
                <a:latin typeface="Tahoma"/>
                <a:ea typeface="Tahoma"/>
                <a:cs typeface="Tahoma"/>
                <a:sym typeface="Tahoma"/>
              </a:rPr>
              <a:t>The GIF format is </a:t>
            </a:r>
            <a:r>
              <a:rPr lang="en-US" sz="1760" b="1" i="0" u="none" strike="noStrike" cap="none">
                <a:solidFill>
                  <a:srgbClr val="000000"/>
                </a:solidFill>
                <a:latin typeface="Tahoma"/>
                <a:ea typeface="Tahoma"/>
                <a:cs typeface="Tahoma"/>
                <a:sym typeface="Tahoma"/>
              </a:rPr>
              <a:t>most</a:t>
            </a:r>
            <a:r>
              <a:rPr lang="en-US" sz="1760" b="0" i="0" u="none" strike="noStrike" cap="none">
                <a:solidFill>
                  <a:srgbClr val="000000"/>
                </a:solidFill>
                <a:latin typeface="Tahoma"/>
                <a:ea typeface="Tahoma"/>
                <a:cs typeface="Tahoma"/>
                <a:sym typeface="Tahoma"/>
              </a:rPr>
              <a:t> </a:t>
            </a:r>
            <a:r>
              <a:rPr lang="en-US" sz="1760" b="1" i="0" u="none" strike="noStrike" cap="none">
                <a:solidFill>
                  <a:srgbClr val="000000"/>
                </a:solidFill>
                <a:latin typeface="Tahoma"/>
                <a:ea typeface="Tahoma"/>
                <a:cs typeface="Tahoma"/>
                <a:sym typeface="Tahoma"/>
              </a:rPr>
              <a:t>effective for storing graphics with few colors</a:t>
            </a:r>
            <a:r>
              <a:rPr lang="en-US" sz="1760" b="0" i="0" u="none" strike="noStrike" cap="none">
                <a:solidFill>
                  <a:srgbClr val="000000"/>
                </a:solidFill>
                <a:latin typeface="Tahoma"/>
                <a:ea typeface="Tahoma"/>
                <a:cs typeface="Tahoma"/>
                <a:sym typeface="Tahoma"/>
              </a:rPr>
              <a:t>, </a:t>
            </a:r>
            <a:r>
              <a:rPr lang="en-US" sz="1760" b="1" i="0" u="none" strike="noStrike" cap="none">
                <a:solidFill>
                  <a:srgbClr val="000000"/>
                </a:solidFill>
                <a:latin typeface="Tahoma"/>
                <a:ea typeface="Tahoma"/>
                <a:cs typeface="Tahoma"/>
                <a:sym typeface="Tahoma"/>
              </a:rPr>
              <a:t>such as simple diagrams, shapes, logos and cartoon style images</a:t>
            </a:r>
            <a:r>
              <a:rPr lang="en-US" sz="1760" b="0" i="0" u="none" strike="noStrike" cap="none">
                <a:solidFill>
                  <a:srgbClr val="000000"/>
                </a:solidFill>
                <a:latin typeface="Tahoma"/>
                <a:ea typeface="Tahoma"/>
                <a:cs typeface="Tahoma"/>
                <a:sym typeface="Tahoma"/>
              </a:rPr>
              <a:t>, as it uses LZW lossless compression which is more effective when large areas have a single color, and less effective for images. Due to the GIF's format simplicity and age, it has almost universal software support. Because of its included animation capabilities, it is still widely used to provide image animation effects, despite its low compression ratio in comparison to modern video formats.</a:t>
            </a: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endParaRPr sz="1760"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1760"/>
              <a:buFont typeface="Arial"/>
              <a:buNone/>
            </a:pPr>
            <a:r>
              <a:rPr lang="en-US" sz="1760" b="1" i="0" u="none" strike="noStrike" cap="none">
                <a:solidFill>
                  <a:srgbClr val="000000"/>
                </a:solidFill>
                <a:latin typeface="Tahoma"/>
                <a:ea typeface="Tahoma"/>
                <a:cs typeface="Tahoma"/>
                <a:sym typeface="Tahoma"/>
              </a:rPr>
              <a:t>Recommended Use: </a:t>
            </a:r>
            <a:r>
              <a:rPr lang="en-US" sz="1760" b="0" i="0" u="none" strike="noStrike" cap="none">
                <a:solidFill>
                  <a:srgbClr val="000000"/>
                </a:solidFill>
                <a:latin typeface="Tahoma"/>
                <a:ea typeface="Tahoma"/>
                <a:cs typeface="Tahoma"/>
                <a:sym typeface="Tahoma"/>
              </a:rPr>
              <a:t>GIF can make flawless copies at a high compression as long as the image contains large areas of uniform color, as long as the image has no more than 256 colors.</a:t>
            </a:r>
            <a:endParaRPr sz="1760" b="0" i="0" u="none" strike="noStrike" cap="none">
              <a:solidFill>
                <a:srgbClr val="000000"/>
              </a:solidFill>
              <a:latin typeface="Arial"/>
              <a:ea typeface="Arial"/>
              <a:cs typeface="Arial"/>
              <a:sym typeface="Arial"/>
            </a:endParaRPr>
          </a:p>
        </p:txBody>
      </p:sp>
      <p:sp>
        <p:nvSpPr>
          <p:cNvPr id="1158" name="Google Shape;1158;p144"/>
          <p:cNvSpPr/>
          <p:nvPr/>
        </p:nvSpPr>
        <p:spPr>
          <a:xfrm>
            <a:off x="3739680" y="1175040"/>
            <a:ext cx="103752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GIF</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45"/>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64" name="Google Shape;1164;p145"/>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5"/>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Tahoma"/>
                <a:ea typeface="Tahoma"/>
                <a:cs typeface="Tahoma"/>
                <a:sym typeface="Tahoma"/>
              </a:rPr>
              <a:t>Raster Formats</a:t>
            </a:r>
            <a:endParaRPr sz="2400" b="0" i="0" u="none" strike="noStrike" cap="none">
              <a:solidFill>
                <a:srgbClr val="000000"/>
              </a:solidFill>
              <a:latin typeface="Arial"/>
              <a:ea typeface="Arial"/>
              <a:cs typeface="Arial"/>
              <a:sym typeface="Arial"/>
            </a:endParaRPr>
          </a:p>
        </p:txBody>
      </p:sp>
      <p:cxnSp>
        <p:nvCxnSpPr>
          <p:cNvPr id="1166" name="Google Shape;1166;p145"/>
          <p:cNvCxnSpPr/>
          <p:nvPr/>
        </p:nvCxnSpPr>
        <p:spPr>
          <a:xfrm>
            <a:off x="6568920" y="251280"/>
            <a:ext cx="0" cy="640800"/>
          </a:xfrm>
          <a:prstGeom prst="straightConnector1">
            <a:avLst/>
          </a:prstGeom>
          <a:noFill/>
          <a:ln w="57225" cap="flat" cmpd="sng">
            <a:solidFill>
              <a:srgbClr val="4A7EBB"/>
            </a:solidFill>
            <a:prstDash val="solid"/>
            <a:round/>
            <a:headEnd type="none" w="sm" len="sm"/>
            <a:tailEnd type="none" w="sm" len="sm"/>
          </a:ln>
        </p:spPr>
      </p:cxnSp>
      <p:sp>
        <p:nvSpPr>
          <p:cNvPr id="1167" name="Google Shape;1167;p145"/>
          <p:cNvSpPr/>
          <p:nvPr/>
        </p:nvSpPr>
        <p:spPr>
          <a:xfrm>
            <a:off x="486000" y="2343600"/>
            <a:ext cx="8115120" cy="385920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2496"/>
              <a:buFont typeface="Arial"/>
              <a:buNone/>
            </a:pPr>
            <a:r>
              <a:rPr lang="en-US" sz="2496" b="1" i="0" u="none" strike="noStrike" cap="none">
                <a:solidFill>
                  <a:srgbClr val="000000"/>
                </a:solidFill>
                <a:latin typeface="Tahoma"/>
                <a:ea typeface="Tahoma"/>
                <a:cs typeface="Tahoma"/>
                <a:sym typeface="Tahoma"/>
              </a:rPr>
              <a:t>PNG</a:t>
            </a:r>
            <a:r>
              <a:rPr lang="en-US" sz="2496" b="0" i="0" u="none" strike="noStrike" cap="none">
                <a:solidFill>
                  <a:srgbClr val="000000"/>
                </a:solidFill>
                <a:latin typeface="Tahoma"/>
                <a:ea typeface="Tahoma"/>
                <a:cs typeface="Tahoma"/>
                <a:sym typeface="Tahoma"/>
              </a:rPr>
              <a:t> </a:t>
            </a:r>
            <a:r>
              <a:rPr lang="en-US" sz="2496" b="1" i="0" u="none" strike="noStrike" cap="none">
                <a:solidFill>
                  <a:srgbClr val="000000"/>
                </a:solidFill>
                <a:latin typeface="Tahoma"/>
                <a:ea typeface="Tahoma"/>
                <a:cs typeface="Tahoma"/>
                <a:sym typeface="Tahoma"/>
              </a:rPr>
              <a:t>(Portable Network Graphics) </a:t>
            </a:r>
            <a:r>
              <a:rPr lang="en-US" sz="2496" b="0" i="0" u="none" strike="noStrike" cap="none">
                <a:solidFill>
                  <a:srgbClr val="000000"/>
                </a:solidFill>
                <a:latin typeface="Tahoma"/>
                <a:ea typeface="Tahoma"/>
                <a:cs typeface="Tahoma"/>
                <a:sym typeface="Tahoma"/>
              </a:rPr>
              <a:t>is a raster graphics </a:t>
            </a:r>
            <a:r>
              <a:rPr lang="en-US" sz="2496" b="1" i="0" u="none" strike="noStrike" cap="none">
                <a:solidFill>
                  <a:srgbClr val="000000"/>
                </a:solidFill>
                <a:latin typeface="Tahoma"/>
                <a:ea typeface="Tahoma"/>
                <a:cs typeface="Tahoma"/>
                <a:sym typeface="Tahoma"/>
              </a:rPr>
              <a:t>file</a:t>
            </a:r>
            <a:r>
              <a:rPr lang="en-US" sz="2496" b="0" i="0" u="none" strike="noStrike" cap="none">
                <a:solidFill>
                  <a:srgbClr val="000000"/>
                </a:solidFill>
                <a:latin typeface="Tahoma"/>
                <a:ea typeface="Tahoma"/>
                <a:cs typeface="Tahoma"/>
                <a:sym typeface="Tahoma"/>
              </a:rPr>
              <a:t> format that supports lossless data compression. </a:t>
            </a:r>
            <a:r>
              <a:rPr lang="en-US" sz="2496" b="1" i="0" u="none" strike="noStrike" cap="none">
                <a:solidFill>
                  <a:srgbClr val="000000"/>
                </a:solidFill>
                <a:latin typeface="Tahoma"/>
                <a:ea typeface="Tahoma"/>
                <a:cs typeface="Tahoma"/>
                <a:sym typeface="Tahoma"/>
              </a:rPr>
              <a:t>PNG</a:t>
            </a:r>
            <a:r>
              <a:rPr lang="en-US" sz="2496" b="0" i="0" u="none" strike="noStrike" cap="none">
                <a:solidFill>
                  <a:srgbClr val="000000"/>
                </a:solidFill>
                <a:latin typeface="Tahoma"/>
                <a:ea typeface="Tahoma"/>
                <a:cs typeface="Tahoma"/>
                <a:sym typeface="Tahoma"/>
              </a:rPr>
              <a:t> was created as an improved, non-patented replacement for </a:t>
            </a:r>
            <a:r>
              <a:rPr lang="en-US" sz="2496" b="1" i="0" u="none" strike="noStrike" cap="none">
                <a:solidFill>
                  <a:srgbClr val="000000"/>
                </a:solidFill>
                <a:latin typeface="Tahoma"/>
                <a:ea typeface="Tahoma"/>
                <a:cs typeface="Tahoma"/>
                <a:sym typeface="Tahoma"/>
              </a:rPr>
              <a:t>Graphics Interchange Format (GIF), </a:t>
            </a:r>
            <a:r>
              <a:rPr lang="en-US" sz="2496" b="0" i="0" u="none" strike="noStrike" cap="none">
                <a:solidFill>
                  <a:srgbClr val="000000"/>
                </a:solidFill>
                <a:latin typeface="Tahoma"/>
                <a:ea typeface="Tahoma"/>
                <a:cs typeface="Tahoma"/>
                <a:sym typeface="Tahoma"/>
              </a:rPr>
              <a:t>and is the most used lossless image compression format on the Internet.</a:t>
            </a:r>
            <a:endParaRPr sz="2496"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496"/>
              <a:buFont typeface="Arial"/>
              <a:buNone/>
            </a:pPr>
            <a:endParaRPr sz="2496"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496"/>
              <a:buFont typeface="Arial"/>
              <a:buNone/>
            </a:pPr>
            <a:r>
              <a:rPr lang="en-US" sz="2496" b="1" i="0" u="none" strike="noStrike" cap="none">
                <a:solidFill>
                  <a:srgbClr val="000000"/>
                </a:solidFill>
                <a:latin typeface="Tahoma"/>
                <a:ea typeface="Tahoma"/>
                <a:cs typeface="Tahoma"/>
                <a:sym typeface="Tahoma"/>
              </a:rPr>
              <a:t>Recommended Use: </a:t>
            </a:r>
            <a:r>
              <a:rPr lang="en-US" sz="2496" b="0" i="0" u="none" strike="noStrike" cap="none">
                <a:solidFill>
                  <a:srgbClr val="000000"/>
                </a:solidFill>
                <a:latin typeface="Tahoma"/>
                <a:ea typeface="Tahoma"/>
                <a:cs typeface="Tahoma"/>
                <a:sym typeface="Tahoma"/>
              </a:rPr>
              <a:t>PNG was designed for transferring images on the Internet, not for professional-quality print graphics, and therefore does not support non-RGB color spaces such as CMYK.</a:t>
            </a:r>
            <a:endParaRPr sz="2496" b="0" i="0" u="none" strike="noStrike" cap="none">
              <a:solidFill>
                <a:srgbClr val="000000"/>
              </a:solidFill>
              <a:latin typeface="Arial"/>
              <a:ea typeface="Arial"/>
              <a:cs typeface="Arial"/>
              <a:sym typeface="Arial"/>
            </a:endParaRPr>
          </a:p>
        </p:txBody>
      </p:sp>
      <p:sp>
        <p:nvSpPr>
          <p:cNvPr id="1168" name="Google Shape;1168;p145"/>
          <p:cNvSpPr/>
          <p:nvPr/>
        </p:nvSpPr>
        <p:spPr>
          <a:xfrm>
            <a:off x="3588480" y="1380240"/>
            <a:ext cx="127224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PNG</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46"/>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74" name="Google Shape;1174;p146"/>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6"/>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176" name="Google Shape;1176;p146"/>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177" name="Google Shape;1177;p146"/>
          <p:cNvSpPr/>
          <p:nvPr/>
        </p:nvSpPr>
        <p:spPr>
          <a:xfrm>
            <a:off x="486000" y="2572920"/>
            <a:ext cx="8115120" cy="3514680"/>
          </a:xfrm>
          <a:prstGeom prst="rect">
            <a:avLst/>
          </a:prstGeom>
          <a:noFill/>
          <a:ln>
            <a:noFill/>
          </a:ln>
        </p:spPr>
        <p:txBody>
          <a:bodyPr spcFirstLastPara="1" wrap="square" lIns="90000" tIns="45000" rIns="90000" bIns="45000" anchor="t" anchorCtr="0">
            <a:normAutofit/>
          </a:bodyPr>
          <a:lstStyle/>
          <a:p>
            <a:pPr marL="0" marR="0" lvl="0" indent="0" algn="l" rtl="0">
              <a:lnSpc>
                <a:spcPct val="100000"/>
              </a:lnSpc>
              <a:spcBef>
                <a:spcPts val="0"/>
              </a:spcBef>
              <a:spcAft>
                <a:spcPts val="0"/>
              </a:spcAft>
              <a:buClr>
                <a:srgbClr val="000000"/>
              </a:buClr>
              <a:buSzPts val="2292"/>
              <a:buFont typeface="Arial"/>
              <a:buNone/>
            </a:pPr>
            <a:r>
              <a:rPr lang="en-US" sz="2292" b="0" i="0" u="none" strike="noStrike" cap="none">
                <a:solidFill>
                  <a:srgbClr val="000000"/>
                </a:solidFill>
                <a:latin typeface="Tahoma"/>
                <a:ea typeface="Tahoma"/>
                <a:cs typeface="Tahoma"/>
                <a:sym typeface="Tahoma"/>
              </a:rPr>
              <a:t>Vector images are the </a:t>
            </a:r>
            <a:r>
              <a:rPr lang="en-US" sz="2292" b="1" i="0" u="none" strike="noStrike" cap="none">
                <a:solidFill>
                  <a:srgbClr val="000000"/>
                </a:solidFill>
                <a:latin typeface="Tahoma"/>
                <a:ea typeface="Tahoma"/>
                <a:cs typeface="Tahoma"/>
                <a:sym typeface="Tahoma"/>
              </a:rPr>
              <a:t>No. 1 option when designing or creating a logo or illustration</a:t>
            </a:r>
            <a:r>
              <a:rPr lang="en-US" sz="2292" b="0" i="0" u="none" strike="noStrike" cap="none">
                <a:solidFill>
                  <a:srgbClr val="000000"/>
                </a:solidFill>
                <a:latin typeface="Tahoma"/>
                <a:ea typeface="Tahoma"/>
                <a:cs typeface="Tahoma"/>
                <a:sym typeface="Tahoma"/>
              </a:rPr>
              <a:t>. Because of the way images are created and saved, you will have more flexibility with making changes and be able to use your image at a variety of sizes. </a:t>
            </a:r>
            <a:endParaRPr sz="2292"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292"/>
              <a:buFont typeface="Arial"/>
              <a:buNone/>
            </a:pPr>
            <a:r>
              <a:rPr lang="en-US" sz="2292" b="0" i="0" u="none" strike="noStrike" cap="none">
                <a:solidFill>
                  <a:srgbClr val="000000"/>
                </a:solidFill>
                <a:latin typeface="Tahoma"/>
                <a:ea typeface="Tahoma"/>
                <a:cs typeface="Tahoma"/>
                <a:sym typeface="Tahoma"/>
              </a:rPr>
              <a:t>You may only need a web logo now, but imagine how great it would be to have that image ready to use on a banner or merchandise later without having to create it all over again?</a:t>
            </a:r>
            <a:endParaRPr sz="2292"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p:txBody>
      </p:sp>
      <p:sp>
        <p:nvSpPr>
          <p:cNvPr id="1178" name="Google Shape;1178;p146"/>
          <p:cNvSpPr/>
          <p:nvPr/>
        </p:nvSpPr>
        <p:spPr>
          <a:xfrm>
            <a:off x="3292200" y="1556280"/>
            <a:ext cx="3236760" cy="5169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Tahoma"/>
                <a:ea typeface="Tahoma"/>
                <a:cs typeface="Tahoma"/>
                <a:sym typeface="Tahoma"/>
              </a:rPr>
              <a:t>Vector Formats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47"/>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84" name="Google Shape;1184;p147"/>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7"/>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186" name="Google Shape;1186;p147"/>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187" name="Google Shape;1187;p147"/>
          <p:cNvSpPr/>
          <p:nvPr/>
        </p:nvSpPr>
        <p:spPr>
          <a:xfrm>
            <a:off x="486000" y="1790640"/>
            <a:ext cx="8278920" cy="4056480"/>
          </a:xfrm>
          <a:prstGeom prst="rect">
            <a:avLst/>
          </a:prstGeom>
          <a:noFill/>
          <a:ln>
            <a:noFill/>
          </a:ln>
        </p:spPr>
        <p:txBody>
          <a:bodyPr spcFirstLastPara="1" wrap="square" lIns="90000" tIns="45000" rIns="90000" bIns="45000" anchor="t" anchorCtr="0">
            <a:normAutofit/>
          </a:bodyPr>
          <a:lstStyle/>
          <a:p>
            <a:pPr marL="0" marR="0" lvl="0" indent="0" algn="ctr" rtl="0">
              <a:lnSpc>
                <a:spcPct val="90000"/>
              </a:lnSpc>
              <a:spcBef>
                <a:spcPts val="0"/>
              </a:spcBef>
              <a:spcAft>
                <a:spcPts val="0"/>
              </a:spcAft>
              <a:buClr>
                <a:srgbClr val="000000"/>
              </a:buClr>
              <a:buSzPts val="3247"/>
              <a:buFont typeface="Arial"/>
              <a:buNone/>
            </a:pPr>
            <a:r>
              <a:rPr lang="en-US" sz="3247" b="1" i="0" u="sng" strike="noStrike" cap="none">
                <a:solidFill>
                  <a:srgbClr val="000000"/>
                </a:solidFill>
                <a:latin typeface="Tahoma"/>
                <a:ea typeface="Tahoma"/>
                <a:cs typeface="Tahoma"/>
                <a:sym typeface="Tahoma"/>
              </a:rPr>
              <a:t>Pros of Vector Formats</a:t>
            </a:r>
            <a:endParaRPr sz="3247"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3247"/>
              <a:buFont typeface="Arial"/>
              <a:buNone/>
            </a:pPr>
            <a:endParaRPr sz="3247" b="0" i="0" u="none" strike="noStrike" cap="none">
              <a:solidFill>
                <a:srgbClr val="000000"/>
              </a:solidFill>
              <a:latin typeface="Arial"/>
              <a:ea typeface="Arial"/>
              <a:cs typeface="Arial"/>
              <a:sym typeface="Arial"/>
            </a:endParaRPr>
          </a:p>
          <a:p>
            <a:pPr marL="0" marR="0" lvl="0" indent="0" algn="l" rtl="0">
              <a:lnSpc>
                <a:spcPct val="90000"/>
              </a:lnSpc>
              <a:spcBef>
                <a:spcPts val="479"/>
              </a:spcBef>
              <a:spcAft>
                <a:spcPts val="0"/>
              </a:spcAft>
              <a:buClr>
                <a:srgbClr val="000000"/>
              </a:buClr>
              <a:buSzPts val="2292"/>
              <a:buFont typeface="Arial"/>
              <a:buNone/>
            </a:pPr>
            <a:r>
              <a:rPr lang="en-US" sz="2292" b="1" i="0" u="none" strike="noStrike" cap="none">
                <a:solidFill>
                  <a:srgbClr val="000000"/>
                </a:solidFill>
                <a:latin typeface="Tahoma"/>
                <a:ea typeface="Tahoma"/>
                <a:cs typeface="Tahoma"/>
                <a:sym typeface="Tahoma"/>
              </a:rPr>
              <a:t>Scalability: </a:t>
            </a:r>
            <a:r>
              <a:rPr lang="en-US" sz="2292" b="0" i="0" u="none" strike="noStrike" cap="none">
                <a:solidFill>
                  <a:srgbClr val="000000"/>
                </a:solidFill>
                <a:latin typeface="Tahoma"/>
                <a:ea typeface="Tahoma"/>
                <a:cs typeface="Tahoma"/>
                <a:sym typeface="Tahoma"/>
              </a:rPr>
              <a:t>Vector data can be easily scaled and otherwise manipulated to accommodate the resolution of a spectrum of output devices. In simple terms: you can change the size and height/width ratio of the image without compromising the image quality.</a:t>
            </a:r>
            <a:endParaRPr sz="2292" b="0" i="0" u="none" strike="noStrike" cap="none">
              <a:solidFill>
                <a:srgbClr val="000000"/>
              </a:solidFill>
              <a:latin typeface="Arial"/>
              <a:ea typeface="Arial"/>
              <a:cs typeface="Arial"/>
              <a:sym typeface="Arial"/>
            </a:endParaRPr>
          </a:p>
          <a:p>
            <a:pPr marL="0" marR="0" lvl="0" indent="0" algn="l" rtl="0">
              <a:lnSpc>
                <a:spcPct val="90000"/>
              </a:lnSpc>
              <a:spcBef>
                <a:spcPts val="479"/>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a:p>
            <a:pPr marL="0" marR="0" lvl="0" indent="0" algn="l" rtl="0">
              <a:lnSpc>
                <a:spcPct val="90000"/>
              </a:lnSpc>
              <a:spcBef>
                <a:spcPts val="479"/>
              </a:spcBef>
              <a:spcAft>
                <a:spcPts val="0"/>
              </a:spcAft>
              <a:buClr>
                <a:srgbClr val="000000"/>
              </a:buClr>
              <a:buSzPts val="2292"/>
              <a:buFont typeface="Arial"/>
              <a:buNone/>
            </a:pPr>
            <a:r>
              <a:rPr lang="en-US" sz="2292" b="1" i="0" u="none" strike="noStrike" cap="none">
                <a:solidFill>
                  <a:srgbClr val="000000"/>
                </a:solidFill>
                <a:latin typeface="Tahoma"/>
                <a:ea typeface="Tahoma"/>
                <a:cs typeface="Tahoma"/>
                <a:sym typeface="Tahoma"/>
              </a:rPr>
              <a:t>Ease of Editing: </a:t>
            </a:r>
            <a:r>
              <a:rPr lang="en-US" sz="2292" b="0" i="0" u="none" strike="noStrike" cap="none">
                <a:solidFill>
                  <a:srgbClr val="000000"/>
                </a:solidFill>
                <a:latin typeface="Tahoma"/>
                <a:ea typeface="Tahoma"/>
                <a:cs typeface="Tahoma"/>
                <a:sym typeface="Tahoma"/>
              </a:rPr>
              <a:t>Because every element in a vector file originated as a separate object it is very easy to edit! </a:t>
            </a:r>
            <a:endParaRPr sz="2292" b="0" i="0" u="none" strike="noStrike" cap="none">
              <a:solidFill>
                <a:srgbClr val="000000"/>
              </a:solidFill>
              <a:latin typeface="Arial"/>
              <a:ea typeface="Arial"/>
              <a:cs typeface="Arial"/>
              <a:sym typeface="Arial"/>
            </a:endParaRPr>
          </a:p>
          <a:p>
            <a:pPr marL="0" marR="0" lvl="0" indent="0" algn="l" rtl="0">
              <a:lnSpc>
                <a:spcPct val="90000"/>
              </a:lnSpc>
              <a:spcBef>
                <a:spcPts val="519"/>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292"/>
              <a:buFont typeface="Arial"/>
              <a:buNone/>
            </a:pPr>
            <a:endParaRPr sz="2292"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48"/>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193" name="Google Shape;1193;p148"/>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8"/>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195" name="Google Shape;1195;p148"/>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196" name="Google Shape;1196;p148"/>
          <p:cNvSpPr/>
          <p:nvPr/>
        </p:nvSpPr>
        <p:spPr>
          <a:xfrm>
            <a:off x="486000" y="1790640"/>
            <a:ext cx="8278920" cy="4056480"/>
          </a:xfrm>
          <a:prstGeom prst="rect">
            <a:avLst/>
          </a:prstGeom>
          <a:noFill/>
          <a:ln>
            <a:noFill/>
          </a:ln>
        </p:spPr>
        <p:txBody>
          <a:bodyPr spcFirstLastPara="1" wrap="square" lIns="90000" tIns="45000" rIns="90000" bIns="45000" anchor="t" anchorCtr="0">
            <a:normAutofit/>
          </a:bodyPr>
          <a:lstStyle/>
          <a:p>
            <a:pPr marL="0" marR="0" lvl="0" indent="0" algn="ctr" rtl="0">
              <a:lnSpc>
                <a:spcPct val="100000"/>
              </a:lnSpc>
              <a:spcBef>
                <a:spcPts val="0"/>
              </a:spcBef>
              <a:spcAft>
                <a:spcPts val="0"/>
              </a:spcAft>
              <a:buClr>
                <a:srgbClr val="000000"/>
              </a:buClr>
              <a:buSzPts val="3400"/>
              <a:buFont typeface="Arial"/>
              <a:buNone/>
            </a:pPr>
            <a:r>
              <a:rPr lang="en-US" sz="3400" b="1" i="0" u="sng" strike="noStrike" cap="none">
                <a:solidFill>
                  <a:srgbClr val="000000"/>
                </a:solidFill>
                <a:latin typeface="Tahoma"/>
                <a:ea typeface="Tahoma"/>
                <a:cs typeface="Tahoma"/>
                <a:sym typeface="Tahoma"/>
              </a:rPr>
              <a:t>Pros of Vector Formats</a:t>
            </a:r>
            <a:endParaRPr sz="3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3400"/>
              <a:buFont typeface="Arial"/>
              <a:buNone/>
            </a:pPr>
            <a:endParaRPr sz="3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3400"/>
              <a:buFont typeface="Arial"/>
              <a:buNone/>
            </a:pPr>
            <a:endParaRPr sz="3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r>
              <a:rPr lang="en-US" sz="2400" b="1" i="0" u="none" strike="noStrike" cap="none">
                <a:solidFill>
                  <a:srgbClr val="000000"/>
                </a:solidFill>
                <a:latin typeface="Tahoma"/>
                <a:ea typeface="Tahoma"/>
                <a:cs typeface="Tahoma"/>
                <a:sym typeface="Tahoma"/>
              </a:rPr>
              <a:t>High Quality: </a:t>
            </a:r>
            <a:r>
              <a:rPr lang="en-US" sz="2400" b="0" i="0" u="none" strike="noStrike" cap="none">
                <a:solidFill>
                  <a:srgbClr val="000000"/>
                </a:solidFill>
                <a:latin typeface="Tahoma"/>
                <a:ea typeface="Tahoma"/>
                <a:cs typeface="Tahoma"/>
                <a:sym typeface="Tahoma"/>
              </a:rPr>
              <a:t>The nature of vector files allows for almost zero pixilation when scaling the image.</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51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49"/>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202" name="Google Shape;1202;p149"/>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9"/>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204" name="Google Shape;1204;p149"/>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205" name="Google Shape;1205;p149"/>
          <p:cNvSpPr/>
          <p:nvPr/>
        </p:nvSpPr>
        <p:spPr>
          <a:xfrm>
            <a:off x="486000" y="1908000"/>
            <a:ext cx="8115120" cy="4047120"/>
          </a:xfrm>
          <a:prstGeom prst="rect">
            <a:avLst/>
          </a:prstGeom>
          <a:noFill/>
          <a:ln>
            <a:noFill/>
          </a:ln>
        </p:spPr>
        <p:txBody>
          <a:bodyPr spcFirstLastPara="1" wrap="square" lIns="90000" tIns="45000" rIns="90000" bIns="45000" anchor="t" anchorCtr="0">
            <a:normAutofit/>
          </a:bodyPr>
          <a:lstStyle/>
          <a:p>
            <a:pPr marL="0" marR="0" lvl="0" indent="0" algn="ctr" rtl="0">
              <a:lnSpc>
                <a:spcPct val="90000"/>
              </a:lnSpc>
              <a:spcBef>
                <a:spcPts val="0"/>
              </a:spcBef>
              <a:spcAft>
                <a:spcPts val="0"/>
              </a:spcAft>
              <a:buClr>
                <a:srgbClr val="000000"/>
              </a:buClr>
              <a:buSzPts val="2941"/>
              <a:buFont typeface="Arial"/>
              <a:buNone/>
            </a:pPr>
            <a:r>
              <a:rPr lang="en-US" sz="2941" b="1" i="0" u="sng" strike="noStrike" cap="none">
                <a:solidFill>
                  <a:srgbClr val="000000"/>
                </a:solidFill>
                <a:latin typeface="Tahoma"/>
                <a:ea typeface="Tahoma"/>
                <a:cs typeface="Tahoma"/>
                <a:sym typeface="Tahoma"/>
              </a:rPr>
              <a:t>Cons of Vector Formats</a:t>
            </a:r>
            <a:endParaRPr sz="2941"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941"/>
              <a:buFont typeface="Arial"/>
              <a:buNone/>
            </a:pPr>
            <a:endParaRPr sz="2941"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941"/>
              <a:buFont typeface="Arial"/>
              <a:buNone/>
            </a:pPr>
            <a:endParaRPr sz="2941" b="0" i="0" u="none" strike="noStrike" cap="none">
              <a:solidFill>
                <a:srgbClr val="000000"/>
              </a:solidFill>
              <a:latin typeface="Arial"/>
              <a:ea typeface="Arial"/>
              <a:cs typeface="Arial"/>
              <a:sym typeface="Arial"/>
            </a:endParaRPr>
          </a:p>
          <a:p>
            <a:pPr marL="0" marR="0" lvl="0" indent="0" algn="l" rtl="0">
              <a:lnSpc>
                <a:spcPct val="90000"/>
              </a:lnSpc>
              <a:spcBef>
                <a:spcPts val="519"/>
              </a:spcBef>
              <a:spcAft>
                <a:spcPts val="0"/>
              </a:spcAft>
              <a:buClr>
                <a:srgbClr val="000000"/>
              </a:buClr>
              <a:buSzPts val="2249"/>
              <a:buFont typeface="Arial"/>
              <a:buNone/>
            </a:pPr>
            <a:r>
              <a:rPr lang="en-US" sz="2249" b="1" i="0" u="none" strike="noStrike" cap="none">
                <a:solidFill>
                  <a:srgbClr val="000000"/>
                </a:solidFill>
                <a:latin typeface="Tahoma"/>
                <a:ea typeface="Tahoma"/>
                <a:cs typeface="Tahoma"/>
                <a:sym typeface="Tahoma"/>
              </a:rPr>
              <a:t>Hard Time Storing Complex Images: </a:t>
            </a:r>
            <a:r>
              <a:rPr lang="en-US" sz="2249" b="0" i="0" u="none" strike="noStrike" cap="none">
                <a:solidFill>
                  <a:srgbClr val="000000"/>
                </a:solidFill>
                <a:latin typeface="Tahoma"/>
                <a:ea typeface="Tahoma"/>
                <a:cs typeface="Tahoma"/>
                <a:sym typeface="Tahoma"/>
              </a:rPr>
              <a:t>Vector files cannot easily be used to store extremely complex images, such as some photographs, where color information is paramount and may vary on a pixel-by-pixel basis. </a:t>
            </a:r>
            <a:endParaRPr sz="2249" b="0" i="0" u="none" strike="noStrike" cap="none">
              <a:solidFill>
                <a:srgbClr val="000000"/>
              </a:solidFill>
              <a:latin typeface="Arial"/>
              <a:ea typeface="Arial"/>
              <a:cs typeface="Arial"/>
              <a:sym typeface="Arial"/>
            </a:endParaRPr>
          </a:p>
          <a:p>
            <a:pPr marL="0" marR="0" lvl="0" indent="0" algn="l" rtl="0">
              <a:lnSpc>
                <a:spcPct val="90000"/>
              </a:lnSpc>
              <a:spcBef>
                <a:spcPts val="519"/>
              </a:spcBef>
              <a:spcAft>
                <a:spcPts val="0"/>
              </a:spcAft>
              <a:buClr>
                <a:srgbClr val="000000"/>
              </a:buClr>
              <a:buSzPts val="2249"/>
              <a:buFont typeface="Arial"/>
              <a:buNone/>
            </a:pPr>
            <a:endParaRPr sz="2249" b="0" i="0" u="none" strike="noStrike" cap="none">
              <a:solidFill>
                <a:srgbClr val="000000"/>
              </a:solidFill>
              <a:latin typeface="Arial"/>
              <a:ea typeface="Arial"/>
              <a:cs typeface="Arial"/>
              <a:sym typeface="Arial"/>
            </a:endParaRPr>
          </a:p>
          <a:p>
            <a:pPr marL="0" marR="0" lvl="0" indent="0" algn="l" rtl="0">
              <a:lnSpc>
                <a:spcPct val="90000"/>
              </a:lnSpc>
              <a:spcBef>
                <a:spcPts val="519"/>
              </a:spcBef>
              <a:spcAft>
                <a:spcPts val="0"/>
              </a:spcAft>
              <a:buClr>
                <a:srgbClr val="000000"/>
              </a:buClr>
              <a:buSzPts val="2249"/>
              <a:buFont typeface="Arial"/>
              <a:buNone/>
            </a:pPr>
            <a:r>
              <a:rPr lang="en-US" sz="2249" b="1" i="0" u="none" strike="noStrike" cap="none">
                <a:solidFill>
                  <a:srgbClr val="000000"/>
                </a:solidFill>
                <a:latin typeface="Tahoma"/>
                <a:ea typeface="Tahoma"/>
                <a:cs typeface="Tahoma"/>
                <a:sym typeface="Tahoma"/>
              </a:rPr>
              <a:t>Display Software: </a:t>
            </a:r>
            <a:r>
              <a:rPr lang="en-US" sz="2249" b="0" i="0" u="none" strike="noStrike" cap="none">
                <a:solidFill>
                  <a:srgbClr val="000000"/>
                </a:solidFill>
                <a:latin typeface="Tahoma"/>
                <a:ea typeface="Tahoma"/>
                <a:cs typeface="Tahoma"/>
                <a:sym typeface="Tahoma"/>
              </a:rPr>
              <a:t>High-resolution raster displays are needed to display vector graphics as effectively. </a:t>
            </a:r>
            <a:endParaRPr sz="2249" b="0" i="0" u="none" strike="noStrike" cap="none">
              <a:solidFill>
                <a:srgbClr val="000000"/>
              </a:solidFill>
              <a:latin typeface="Arial"/>
              <a:ea typeface="Arial"/>
              <a:cs typeface="Arial"/>
              <a:sym typeface="Arial"/>
            </a:endParaRPr>
          </a:p>
          <a:p>
            <a:pPr marL="0" marR="0" lvl="0" indent="0" algn="l" rtl="0">
              <a:lnSpc>
                <a:spcPct val="90000"/>
              </a:lnSpc>
              <a:spcBef>
                <a:spcPts val="519"/>
              </a:spcBef>
              <a:spcAft>
                <a:spcPts val="0"/>
              </a:spcAft>
              <a:buClr>
                <a:srgbClr val="000000"/>
              </a:buClr>
              <a:buSzPts val="2249"/>
              <a:buFont typeface="Arial"/>
              <a:buNone/>
            </a:pPr>
            <a:endParaRPr sz="2249"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249"/>
              <a:buFont typeface="Arial"/>
              <a:buNone/>
            </a:pPr>
            <a:endParaRPr sz="2249" b="0" i="0" u="none" strike="noStrike" cap="none">
              <a:solidFill>
                <a:srgbClr val="000000"/>
              </a:solidFill>
              <a:latin typeface="Arial"/>
              <a:ea typeface="Arial"/>
              <a:cs typeface="Arial"/>
              <a:sym typeface="Arial"/>
            </a:endParaRPr>
          </a:p>
          <a:p>
            <a:pPr marL="0" marR="0" lvl="0" indent="0" algn="l" rtl="0">
              <a:lnSpc>
                <a:spcPct val="90000"/>
              </a:lnSpc>
              <a:spcBef>
                <a:spcPts val="641"/>
              </a:spcBef>
              <a:spcAft>
                <a:spcPts val="0"/>
              </a:spcAft>
              <a:buClr>
                <a:srgbClr val="000000"/>
              </a:buClr>
              <a:buSzPts val="2249"/>
              <a:buFont typeface="Arial"/>
              <a:buNone/>
            </a:pPr>
            <a:endParaRPr sz="2249"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body" idx="1"/>
          </p:nvPr>
        </p:nvSpPr>
        <p:spPr>
          <a:xfrm>
            <a:off x="298735" y="1512985"/>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472"/>
              <a:buChar char="◼"/>
            </a:pPr>
            <a:r>
              <a:rPr lang="en-US" sz="1600"/>
              <a:t>Computer graphics</a:t>
            </a:r>
            <a:endParaRPr/>
          </a:p>
          <a:p>
            <a:pPr marL="472500" lvl="1" indent="-229500" algn="l" rtl="0">
              <a:lnSpc>
                <a:spcPct val="100000"/>
              </a:lnSpc>
              <a:spcBef>
                <a:spcPts val="770"/>
              </a:spcBef>
              <a:spcAft>
                <a:spcPts val="0"/>
              </a:spcAft>
              <a:buSzPts val="1472"/>
              <a:buChar char="◼"/>
            </a:pPr>
            <a:r>
              <a:rPr lang="en-US" sz="1600"/>
              <a:t>Computer graphics generally means creation, storage and manipulation of models and images</a:t>
            </a:r>
            <a:endParaRPr/>
          </a:p>
          <a:p>
            <a:pPr marL="472500" lvl="1" indent="-229500" algn="l" rtl="0">
              <a:lnSpc>
                <a:spcPct val="100000"/>
              </a:lnSpc>
              <a:spcBef>
                <a:spcPts val="770"/>
              </a:spcBef>
              <a:spcAft>
                <a:spcPts val="0"/>
              </a:spcAft>
              <a:buSzPts val="1472"/>
              <a:buChar char="◼"/>
            </a:pPr>
            <a:r>
              <a:rPr lang="en-US" sz="1600"/>
              <a:t>Functions/routines to draw line or circle, etc</a:t>
            </a:r>
            <a:endParaRPr sz="1600"/>
          </a:p>
          <a:p>
            <a:pPr marL="472500" lvl="1" indent="-229500" algn="l" rtl="0">
              <a:lnSpc>
                <a:spcPct val="100000"/>
              </a:lnSpc>
              <a:spcBef>
                <a:spcPts val="770"/>
              </a:spcBef>
              <a:spcAft>
                <a:spcPts val="0"/>
              </a:spcAft>
              <a:buSzPts val="1472"/>
              <a:buChar char="◼"/>
            </a:pPr>
            <a:r>
              <a:rPr lang="en-US" sz="1600"/>
              <a:t>Such models come from different set of fields including </a:t>
            </a:r>
            <a:r>
              <a:rPr lang="en-US" sz="1600" u="sng"/>
              <a:t>physical</a:t>
            </a:r>
            <a:r>
              <a:rPr lang="en-US" sz="1600"/>
              <a:t>, </a:t>
            </a:r>
            <a:r>
              <a:rPr lang="en-US" sz="1600" u="sng"/>
              <a:t>mathematical</a:t>
            </a:r>
            <a:r>
              <a:rPr lang="en-US" sz="1600"/>
              <a:t>, </a:t>
            </a:r>
            <a:r>
              <a:rPr lang="en-US" sz="1600" u="sng"/>
              <a:t>artistic</a:t>
            </a:r>
            <a:r>
              <a:rPr lang="en-US" sz="1600"/>
              <a:t>, </a:t>
            </a:r>
            <a:r>
              <a:rPr lang="en-US" sz="1600" u="sng"/>
              <a:t>biological</a:t>
            </a:r>
            <a:r>
              <a:rPr lang="en-US" sz="1600"/>
              <a:t>, and even conceptual (abstract) structures.</a:t>
            </a:r>
            <a:endParaRPr/>
          </a:p>
          <a:p>
            <a:pPr marL="274320" lvl="1" indent="-229500" algn="l" rtl="0">
              <a:lnSpc>
                <a:spcPct val="100000"/>
              </a:lnSpc>
              <a:spcBef>
                <a:spcPts val="1050"/>
              </a:spcBef>
              <a:spcAft>
                <a:spcPts val="0"/>
              </a:spcAft>
              <a:buClr>
                <a:schemeClr val="accent1"/>
              </a:buClr>
              <a:buSzPts val="1472"/>
              <a:buChar char="◼"/>
            </a:pPr>
            <a:r>
              <a:rPr lang="en-US" sz="1600">
                <a:solidFill>
                  <a:schemeClr val="dk1"/>
                </a:solidFill>
              </a:rPr>
              <a:t>William Fetter coined term “computer graphics” in 1960 to describe new design methods that create a series of widely reproduced images on “pen plotter” exploring cockpit design, using 3D model of human body.</a:t>
            </a:r>
            <a:endParaRPr/>
          </a:p>
          <a:p>
            <a:pPr marL="229500" lvl="0" indent="-150633" algn="l" rtl="0">
              <a:lnSpc>
                <a:spcPct val="100000"/>
              </a:lnSpc>
              <a:spcBef>
                <a:spcPts val="720"/>
              </a:spcBef>
              <a:spcAft>
                <a:spcPts val="0"/>
              </a:spcAft>
              <a:buSzPts val="1242"/>
              <a:buNone/>
            </a:pPr>
            <a:endParaRPr/>
          </a:p>
        </p:txBody>
      </p:sp>
      <p:sp>
        <p:nvSpPr>
          <p:cNvPr id="158" name="Google Shape;158;p8"/>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CG DEFINITION</a:t>
            </a:r>
            <a:endParaRPr/>
          </a:p>
        </p:txBody>
      </p:sp>
      <p:sp>
        <p:nvSpPr>
          <p:cNvPr id="159" name="Google Shape;159;p8"/>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pic>
        <p:nvPicPr>
          <p:cNvPr id="160" name="Google Shape;160;p8" descr="fetter_boeing"/>
          <p:cNvPicPr preferRelativeResize="0"/>
          <p:nvPr/>
        </p:nvPicPr>
        <p:blipFill rotWithShape="1">
          <a:blip r:embed="rId3">
            <a:alphaModFix/>
          </a:blip>
          <a:srcRect/>
          <a:stretch/>
        </p:blipFill>
        <p:spPr>
          <a:xfrm>
            <a:off x="5696712" y="4668069"/>
            <a:ext cx="1947672" cy="1723588"/>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5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5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5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500"/>
                                        <p:tgtEl>
                                          <p:spTgt spid="1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Effect transition="in" filter="fade">
                                      <p:cBhvr>
                                        <p:cTn id="27" dur="500"/>
                                        <p:tgtEl>
                                          <p:spTgt spid="1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7">
                                            <p:txEl>
                                              <p:pRg st="5" end="5"/>
                                            </p:txEl>
                                          </p:spTgt>
                                        </p:tgtEl>
                                        <p:attrNameLst>
                                          <p:attrName>style.visibility</p:attrName>
                                        </p:attrNameLst>
                                      </p:cBhvr>
                                      <p:to>
                                        <p:strVal val="visible"/>
                                      </p:to>
                                    </p:set>
                                    <p:animEffect transition="in" filter="fade">
                                      <p:cBhvr>
                                        <p:cTn id="32" dur="500"/>
                                        <p:tgtEl>
                                          <p:spTgt spid="1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50"/>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211" name="Google Shape;1211;p150"/>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0"/>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213" name="Google Shape;1213;p150"/>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214" name="Google Shape;1214;p150"/>
          <p:cNvSpPr/>
          <p:nvPr/>
        </p:nvSpPr>
        <p:spPr>
          <a:xfrm>
            <a:off x="486000" y="1908000"/>
            <a:ext cx="8115120" cy="4047120"/>
          </a:xfrm>
          <a:prstGeom prst="rect">
            <a:avLst/>
          </a:prstGeom>
          <a:noFill/>
          <a:ln>
            <a:noFill/>
          </a:ln>
        </p:spPr>
        <p:txBody>
          <a:bodyPr spcFirstLastPara="1" wrap="square" lIns="90000" tIns="45000" rIns="90000" bIns="45000" anchor="t" anchorCtr="0">
            <a:normAutofit/>
          </a:bodyPr>
          <a:lstStyle/>
          <a:p>
            <a:pPr marL="0" marR="0" lvl="0" indent="0" algn="ctr" rtl="0">
              <a:lnSpc>
                <a:spcPct val="100000"/>
              </a:lnSpc>
              <a:spcBef>
                <a:spcPts val="0"/>
              </a:spcBef>
              <a:spcAft>
                <a:spcPts val="0"/>
              </a:spcAft>
              <a:buClr>
                <a:srgbClr val="000000"/>
              </a:buClr>
              <a:buSzPts val="3100"/>
              <a:buFont typeface="Arial"/>
              <a:buNone/>
            </a:pPr>
            <a:r>
              <a:rPr lang="en-US" sz="3100" b="1" i="0" u="sng" strike="noStrike" cap="none">
                <a:solidFill>
                  <a:srgbClr val="000000"/>
                </a:solidFill>
                <a:latin typeface="Tahoma"/>
                <a:ea typeface="Tahoma"/>
                <a:cs typeface="Tahoma"/>
                <a:sym typeface="Tahoma"/>
              </a:rPr>
              <a:t>Cons of Vector Formats</a:t>
            </a:r>
            <a:endParaRPr sz="31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3100"/>
              <a:buFont typeface="Arial"/>
              <a:buNone/>
            </a:pPr>
            <a:endParaRPr sz="31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3100"/>
              <a:buFont typeface="Arial"/>
              <a:buNone/>
            </a:pPr>
            <a:endParaRPr sz="3100" b="0" i="0" u="none" strike="noStrike" cap="none">
              <a:solidFill>
                <a:srgbClr val="000000"/>
              </a:solidFill>
              <a:latin typeface="Arial"/>
              <a:ea typeface="Arial"/>
              <a:cs typeface="Arial"/>
              <a:sym typeface="Arial"/>
            </a:endParaRPr>
          </a:p>
          <a:p>
            <a:pPr marL="0" marR="0" lvl="0" indent="0" algn="l" rtl="0">
              <a:lnSpc>
                <a:spcPct val="100000"/>
              </a:lnSpc>
              <a:spcBef>
                <a:spcPts val="479"/>
              </a:spcBef>
              <a:spcAft>
                <a:spcPts val="0"/>
              </a:spcAft>
              <a:buClr>
                <a:srgbClr val="000000"/>
              </a:buClr>
              <a:buSzPts val="2400"/>
              <a:buFont typeface="Arial"/>
              <a:buNone/>
            </a:pPr>
            <a:r>
              <a:rPr lang="en-US" sz="2400" b="1" i="0" u="none" strike="noStrike" cap="none">
                <a:solidFill>
                  <a:srgbClr val="000000"/>
                </a:solidFill>
                <a:latin typeface="Tahoma"/>
                <a:ea typeface="Tahoma"/>
                <a:cs typeface="Tahoma"/>
                <a:sym typeface="Tahoma"/>
              </a:rPr>
              <a:t>Expensive Software: </a:t>
            </a:r>
            <a:r>
              <a:rPr lang="en-US" sz="2400" b="0" i="0" u="none" strike="noStrike" cap="none">
                <a:solidFill>
                  <a:srgbClr val="000000"/>
                </a:solidFill>
                <a:latin typeface="Tahoma"/>
                <a:ea typeface="Tahoma"/>
                <a:cs typeface="Tahoma"/>
                <a:sym typeface="Tahoma"/>
              </a:rPr>
              <a:t>Vector images can only be created using certain software: Adobe (Illustrator, InDesign, and Photoshop), Inkscape, DrawIT (Mac), Scribus, and Corel to name a few.</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519"/>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51"/>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220" name="Google Shape;1220;p151"/>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1"/>
          <p:cNvSpPr/>
          <p:nvPr/>
        </p:nvSpPr>
        <p:spPr>
          <a:xfrm>
            <a:off x="6851160" y="370440"/>
            <a:ext cx="1913760" cy="8218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2400"/>
              <a:buFont typeface="Arial"/>
              <a:buNone/>
            </a:pPr>
            <a:r>
              <a:rPr lang="en-US" sz="2400" b="1" i="0" u="none" strike="noStrike" cap="none">
                <a:solidFill>
                  <a:srgbClr val="C00000"/>
                </a:solidFill>
                <a:latin typeface="Tahoma"/>
                <a:ea typeface="Tahoma"/>
                <a:cs typeface="Tahoma"/>
                <a:sym typeface="Tahoma"/>
              </a:rPr>
              <a:t>Vector Formats</a:t>
            </a:r>
            <a:endParaRPr sz="2400" b="0" i="0" u="none" strike="noStrike" cap="none">
              <a:solidFill>
                <a:srgbClr val="000000"/>
              </a:solidFill>
              <a:latin typeface="Arial"/>
              <a:ea typeface="Arial"/>
              <a:cs typeface="Arial"/>
              <a:sym typeface="Arial"/>
            </a:endParaRPr>
          </a:p>
        </p:txBody>
      </p:sp>
      <p:cxnSp>
        <p:nvCxnSpPr>
          <p:cNvPr id="1222" name="Google Shape;1222;p151"/>
          <p:cNvCxnSpPr/>
          <p:nvPr/>
        </p:nvCxnSpPr>
        <p:spPr>
          <a:xfrm>
            <a:off x="6568920" y="251280"/>
            <a:ext cx="0" cy="640800"/>
          </a:xfrm>
          <a:prstGeom prst="straightConnector1">
            <a:avLst/>
          </a:prstGeom>
          <a:noFill/>
          <a:ln w="57225" cap="flat" cmpd="sng">
            <a:solidFill>
              <a:srgbClr val="C00000"/>
            </a:solidFill>
            <a:prstDash val="solid"/>
            <a:round/>
            <a:headEnd type="none" w="sm" len="sm"/>
            <a:tailEnd type="none" w="sm" len="sm"/>
          </a:ln>
        </p:spPr>
      </p:cxnSp>
      <p:sp>
        <p:nvSpPr>
          <p:cNvPr id="1223" name="Google Shape;1223;p151"/>
          <p:cNvSpPr/>
          <p:nvPr/>
        </p:nvSpPr>
        <p:spPr>
          <a:xfrm>
            <a:off x="486000" y="2429280"/>
            <a:ext cx="8115120" cy="422676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2422"/>
              <a:buFont typeface="Arial"/>
              <a:buNone/>
            </a:pPr>
            <a:r>
              <a:rPr lang="en-US" sz="2422" b="1" i="0" u="none" strike="noStrike" cap="none">
                <a:solidFill>
                  <a:srgbClr val="000000"/>
                </a:solidFill>
                <a:latin typeface="Tahoma"/>
                <a:ea typeface="Tahoma"/>
                <a:cs typeface="Tahoma"/>
                <a:sym typeface="Tahoma"/>
              </a:rPr>
              <a:t>SVG (Scalable Vector Graphic) </a:t>
            </a:r>
            <a:r>
              <a:rPr lang="en-US" sz="2422" b="0" i="0" u="none" strike="noStrike" cap="none">
                <a:solidFill>
                  <a:srgbClr val="000000"/>
                </a:solidFill>
                <a:latin typeface="Tahoma"/>
                <a:ea typeface="Tahoma"/>
                <a:cs typeface="Tahoma"/>
                <a:sym typeface="Tahoma"/>
              </a:rPr>
              <a:t>is the description of an image as an application of the Extensible Markup Language (XML). Any program such as a Web browser that recognizes XML can display the image using the information provided in the SVG format. </a:t>
            </a:r>
            <a:endParaRPr sz="2422" b="0" i="0" u="none" strike="noStrike" cap="none">
              <a:solidFill>
                <a:srgbClr val="000000"/>
              </a:solidFill>
              <a:latin typeface="Arial"/>
              <a:ea typeface="Arial"/>
              <a:cs typeface="Arial"/>
              <a:sym typeface="Arial"/>
            </a:endParaRPr>
          </a:p>
          <a:p>
            <a:pPr marL="0" marR="0" lvl="0" indent="0" algn="l" rtl="0">
              <a:lnSpc>
                <a:spcPct val="80000"/>
              </a:lnSpc>
              <a:spcBef>
                <a:spcPts val="561"/>
              </a:spcBef>
              <a:spcAft>
                <a:spcPts val="0"/>
              </a:spcAft>
              <a:buClr>
                <a:srgbClr val="000000"/>
              </a:buClr>
              <a:buSzPts val="2422"/>
              <a:buFont typeface="Arial"/>
              <a:buNone/>
            </a:pPr>
            <a:r>
              <a:rPr lang="en-US" sz="2422" b="0" i="0" u="none" strike="noStrike" cap="none">
                <a:solidFill>
                  <a:srgbClr val="000000"/>
                </a:solidFill>
                <a:latin typeface="Tahoma"/>
                <a:ea typeface="Tahoma"/>
                <a:cs typeface="Tahoma"/>
                <a:sym typeface="Tahoma"/>
              </a:rPr>
              <a:t>The SVG format enables the viewing of an image on a computer display of any size and resolution.</a:t>
            </a:r>
            <a:endParaRPr sz="2422" b="0" i="0" u="none" strike="noStrike" cap="none">
              <a:solidFill>
                <a:srgbClr val="000000"/>
              </a:solidFill>
              <a:latin typeface="Arial"/>
              <a:ea typeface="Arial"/>
              <a:cs typeface="Arial"/>
              <a:sym typeface="Arial"/>
            </a:endParaRPr>
          </a:p>
          <a:p>
            <a:pPr marL="0" marR="0" lvl="0" indent="0" algn="l" rtl="0">
              <a:lnSpc>
                <a:spcPct val="80000"/>
              </a:lnSpc>
              <a:spcBef>
                <a:spcPts val="561"/>
              </a:spcBef>
              <a:spcAft>
                <a:spcPts val="0"/>
              </a:spcAft>
              <a:buClr>
                <a:srgbClr val="000000"/>
              </a:buClr>
              <a:buSzPts val="2422"/>
              <a:buFont typeface="Arial"/>
              <a:buNone/>
            </a:pPr>
            <a:endParaRPr sz="2422" b="0" i="0" u="none" strike="noStrike" cap="none">
              <a:solidFill>
                <a:srgbClr val="000000"/>
              </a:solidFill>
              <a:latin typeface="Arial"/>
              <a:ea typeface="Arial"/>
              <a:cs typeface="Arial"/>
              <a:sym typeface="Arial"/>
            </a:endParaRPr>
          </a:p>
          <a:p>
            <a:pPr marL="0" marR="0" lvl="0" indent="0" algn="l" rtl="0">
              <a:lnSpc>
                <a:spcPct val="80000"/>
              </a:lnSpc>
              <a:spcBef>
                <a:spcPts val="561"/>
              </a:spcBef>
              <a:spcAft>
                <a:spcPts val="0"/>
              </a:spcAft>
              <a:buClr>
                <a:srgbClr val="000000"/>
              </a:buClr>
              <a:buSzPts val="2422"/>
              <a:buFont typeface="Arial"/>
              <a:buNone/>
            </a:pPr>
            <a:endParaRPr sz="2422" b="0" i="0" u="none" strike="noStrike" cap="none">
              <a:solidFill>
                <a:srgbClr val="000000"/>
              </a:solidFill>
              <a:latin typeface="Arial"/>
              <a:ea typeface="Arial"/>
              <a:cs typeface="Arial"/>
              <a:sym typeface="Arial"/>
            </a:endParaRPr>
          </a:p>
          <a:p>
            <a:pPr marL="0" marR="0" lvl="0" indent="0" algn="l" rtl="0">
              <a:lnSpc>
                <a:spcPct val="80000"/>
              </a:lnSpc>
              <a:spcBef>
                <a:spcPts val="561"/>
              </a:spcBef>
              <a:spcAft>
                <a:spcPts val="0"/>
              </a:spcAft>
              <a:buClr>
                <a:srgbClr val="000000"/>
              </a:buClr>
              <a:buSzPts val="2422"/>
              <a:buFont typeface="Arial"/>
              <a:buNone/>
            </a:pPr>
            <a:r>
              <a:rPr lang="en-US" sz="2422" b="1" i="0" u="none" strike="noStrike" cap="none">
                <a:solidFill>
                  <a:srgbClr val="000000"/>
                </a:solidFill>
                <a:latin typeface="Tahoma"/>
                <a:ea typeface="Tahoma"/>
                <a:cs typeface="Tahoma"/>
                <a:sym typeface="Tahoma"/>
              </a:rPr>
              <a:t>Recommended Use: </a:t>
            </a:r>
            <a:r>
              <a:rPr lang="en-US" sz="2422" b="0" i="0" u="none" strike="noStrike" cap="none">
                <a:solidFill>
                  <a:srgbClr val="000000"/>
                </a:solidFill>
                <a:latin typeface="Tahoma"/>
                <a:ea typeface="Tahoma"/>
                <a:cs typeface="Tahoma"/>
                <a:sym typeface="Tahoma"/>
              </a:rPr>
              <a:t>Displaying images on screens (computers, lcd, smart phones, etc.)</a:t>
            </a:r>
            <a:endParaRPr sz="242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768"/>
              <a:buFont typeface="Arial"/>
              <a:buNone/>
            </a:pPr>
            <a:r>
              <a:rPr lang="en-US" sz="2768" b="1" i="0" u="none" strike="noStrike" cap="none">
                <a:solidFill>
                  <a:srgbClr val="000000"/>
                </a:solidFill>
                <a:latin typeface="Tahoma"/>
                <a:ea typeface="Tahoma"/>
                <a:cs typeface="Tahoma"/>
                <a:sym typeface="Tahoma"/>
              </a:rPr>
              <a:t> </a:t>
            </a:r>
            <a:endParaRPr sz="2768"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768"/>
              <a:buFont typeface="Arial"/>
              <a:buNone/>
            </a:pPr>
            <a:endParaRPr sz="2768" b="0" i="0" u="none" strike="noStrike" cap="none">
              <a:solidFill>
                <a:srgbClr val="000000"/>
              </a:solidFill>
              <a:latin typeface="Arial"/>
              <a:ea typeface="Arial"/>
              <a:cs typeface="Arial"/>
              <a:sym typeface="Arial"/>
            </a:endParaRPr>
          </a:p>
        </p:txBody>
      </p:sp>
      <p:sp>
        <p:nvSpPr>
          <p:cNvPr id="1224" name="Google Shape;1224;p151"/>
          <p:cNvSpPr/>
          <p:nvPr/>
        </p:nvSpPr>
        <p:spPr>
          <a:xfrm>
            <a:off x="3943440" y="1307520"/>
            <a:ext cx="123732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ahoma"/>
                <a:ea typeface="Tahoma"/>
                <a:cs typeface="Tahoma"/>
                <a:sym typeface="Tahoma"/>
              </a:rPr>
              <a:t>SVG</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52"/>
          <p:cNvSpPr/>
          <p:nvPr/>
        </p:nvSpPr>
        <p:spPr>
          <a:xfrm>
            <a:off x="242280" y="370440"/>
            <a:ext cx="5274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Tahoma"/>
                <a:ea typeface="Tahoma"/>
                <a:cs typeface="Tahoma"/>
                <a:sym typeface="Tahoma"/>
              </a:rPr>
              <a:t>Image File Formats Explained</a:t>
            </a:r>
            <a:endParaRPr sz="2400" b="0" i="0" u="none" strike="noStrike" cap="none">
              <a:solidFill>
                <a:srgbClr val="000000"/>
              </a:solidFill>
              <a:latin typeface="Arial"/>
              <a:ea typeface="Arial"/>
              <a:cs typeface="Arial"/>
              <a:sym typeface="Arial"/>
            </a:endParaRPr>
          </a:p>
        </p:txBody>
      </p:sp>
      <p:sp>
        <p:nvSpPr>
          <p:cNvPr id="1230" name="Google Shape;1230;p152"/>
          <p:cNvSpPr/>
          <p:nvPr/>
        </p:nvSpPr>
        <p:spPr>
          <a:xfrm>
            <a:off x="6291720" y="191520"/>
            <a:ext cx="2851920" cy="871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2"/>
          <p:cNvSpPr/>
          <p:nvPr/>
        </p:nvSpPr>
        <p:spPr>
          <a:xfrm>
            <a:off x="6463080" y="347760"/>
            <a:ext cx="936000" cy="6382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C00000"/>
              </a:buClr>
              <a:buSzPts val="1800"/>
              <a:buFont typeface="Arial"/>
              <a:buNone/>
            </a:pPr>
            <a:r>
              <a:rPr lang="en-US" sz="1800" b="1" i="0" u="none" strike="noStrike" cap="none">
                <a:solidFill>
                  <a:srgbClr val="C00000"/>
                </a:solidFill>
                <a:latin typeface="Tahoma"/>
                <a:ea typeface="Tahoma"/>
                <a:cs typeface="Tahoma"/>
                <a:sym typeface="Tahoma"/>
              </a:rPr>
              <a:t>Vector</a:t>
            </a:r>
            <a:endParaRPr sz="1800" b="0" i="0" u="none" strike="noStrike" cap="none">
              <a:solidFill>
                <a:srgbClr val="000000"/>
              </a:solidFill>
              <a:latin typeface="Arial"/>
              <a:ea typeface="Arial"/>
              <a:cs typeface="Arial"/>
              <a:sym typeface="Arial"/>
            </a:endParaRPr>
          </a:p>
        </p:txBody>
      </p:sp>
      <p:pic>
        <p:nvPicPr>
          <p:cNvPr id="1232" name="Google Shape;1232;p152"/>
          <p:cNvPicPr preferRelativeResize="0"/>
          <p:nvPr/>
        </p:nvPicPr>
        <p:blipFill rotWithShape="1">
          <a:blip r:embed="rId3">
            <a:alphaModFix/>
          </a:blip>
          <a:srcRect/>
          <a:stretch/>
        </p:blipFill>
        <p:spPr>
          <a:xfrm>
            <a:off x="7399440" y="328680"/>
            <a:ext cx="263520" cy="410400"/>
          </a:xfrm>
          <a:prstGeom prst="rect">
            <a:avLst/>
          </a:prstGeom>
          <a:noFill/>
          <a:ln>
            <a:noFill/>
          </a:ln>
        </p:spPr>
      </p:pic>
      <p:sp>
        <p:nvSpPr>
          <p:cNvPr id="1233" name="Google Shape;1233;p152"/>
          <p:cNvSpPr/>
          <p:nvPr/>
        </p:nvSpPr>
        <p:spPr>
          <a:xfrm>
            <a:off x="7763760" y="351360"/>
            <a:ext cx="1035360" cy="699480"/>
          </a:xfrm>
          <a:prstGeom prst="rect">
            <a:avLst/>
          </a:prstGeom>
          <a:solidFill>
            <a:srgbClr val="FFFFFF"/>
          </a:solid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70C0"/>
              </a:buClr>
              <a:buSzPts val="2000"/>
              <a:buFont typeface="Arial"/>
              <a:buNone/>
            </a:pPr>
            <a:r>
              <a:rPr lang="en-US" sz="2000" b="1" i="0" u="none" strike="noStrike" cap="none">
                <a:solidFill>
                  <a:srgbClr val="0070C0"/>
                </a:solidFill>
                <a:latin typeface="Tahoma"/>
                <a:ea typeface="Tahoma"/>
                <a:cs typeface="Tahoma"/>
                <a:sym typeface="Tahoma"/>
              </a:rPr>
              <a:t>Raster</a:t>
            </a:r>
            <a:endParaRPr sz="2000" b="0" i="0" u="none" strike="noStrike" cap="none">
              <a:solidFill>
                <a:srgbClr val="000000"/>
              </a:solidFill>
              <a:latin typeface="Arial"/>
              <a:ea typeface="Arial"/>
              <a:cs typeface="Arial"/>
              <a:sym typeface="Arial"/>
            </a:endParaRPr>
          </a:p>
        </p:txBody>
      </p:sp>
      <p:sp>
        <p:nvSpPr>
          <p:cNvPr id="1234" name="Google Shape;1234;p152"/>
          <p:cNvSpPr/>
          <p:nvPr/>
        </p:nvSpPr>
        <p:spPr>
          <a:xfrm>
            <a:off x="522360" y="2110320"/>
            <a:ext cx="8115120" cy="4426560"/>
          </a:xfrm>
          <a:prstGeom prst="rect">
            <a:avLst/>
          </a:prstGeom>
          <a:noFill/>
          <a:ln>
            <a:noFill/>
          </a:ln>
        </p:spPr>
        <p:txBody>
          <a:bodyPr spcFirstLastPara="1" wrap="square" lIns="90000" tIns="45000" rIns="90000" bIns="45000" anchor="t" anchorCtr="0">
            <a:normAutofit/>
          </a:bodyPr>
          <a:lstStyle/>
          <a:p>
            <a:pPr marL="0" marR="0" lvl="0" indent="0" algn="l" rtl="0">
              <a:lnSpc>
                <a:spcPct val="80000"/>
              </a:lnSpc>
              <a:spcBef>
                <a:spcPts val="0"/>
              </a:spcBef>
              <a:spcAft>
                <a:spcPts val="0"/>
              </a:spcAft>
              <a:buClr>
                <a:srgbClr val="000000"/>
              </a:buClr>
              <a:buSzPts val="2272"/>
              <a:buFont typeface="Arial"/>
              <a:buNone/>
            </a:pPr>
            <a:r>
              <a:rPr lang="en-US" sz="2272" b="1" i="0" u="none" strike="noStrike" cap="none">
                <a:solidFill>
                  <a:srgbClr val="000000"/>
                </a:solidFill>
                <a:latin typeface="Calibri"/>
                <a:ea typeface="Calibri"/>
                <a:cs typeface="Calibri"/>
                <a:sym typeface="Calibri"/>
              </a:rPr>
              <a:t>PDF (Portable Document Format) </a:t>
            </a:r>
            <a:r>
              <a:rPr lang="en-US" sz="2272" b="0" i="0" u="none" strike="noStrike" cap="none">
                <a:solidFill>
                  <a:srgbClr val="000000"/>
                </a:solidFill>
                <a:latin typeface="Calibri"/>
                <a:ea typeface="Calibri"/>
                <a:cs typeface="Calibri"/>
                <a:sym typeface="Calibri"/>
              </a:rPr>
              <a:t>in its simplest sense, is a file format used to present documents in a manner independent of application software, hardware, and operating systems.</a:t>
            </a: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r>
              <a:rPr lang="en-US" sz="2272" b="1" i="0" u="none" strike="noStrike" cap="none">
                <a:solidFill>
                  <a:srgbClr val="000000"/>
                </a:solidFill>
                <a:latin typeface="Calibri"/>
                <a:ea typeface="Calibri"/>
                <a:cs typeface="Calibri"/>
                <a:sym typeface="Calibri"/>
              </a:rPr>
              <a:t>A PDF can either be a </a:t>
            </a:r>
            <a:r>
              <a:rPr lang="en-US" sz="2272" b="1" i="0" u="none" strike="noStrike" cap="none">
                <a:solidFill>
                  <a:srgbClr val="C00000"/>
                </a:solidFill>
                <a:latin typeface="Calibri"/>
                <a:ea typeface="Calibri"/>
                <a:cs typeface="Calibri"/>
                <a:sym typeface="Calibri"/>
              </a:rPr>
              <a:t>Vector</a:t>
            </a:r>
            <a:r>
              <a:rPr lang="en-US" sz="2272" b="1" i="0" u="none" strike="noStrike" cap="none">
                <a:solidFill>
                  <a:srgbClr val="000000"/>
                </a:solidFill>
                <a:latin typeface="Calibri"/>
                <a:ea typeface="Calibri"/>
                <a:cs typeface="Calibri"/>
                <a:sym typeface="Calibri"/>
              </a:rPr>
              <a:t> OR </a:t>
            </a:r>
            <a:r>
              <a:rPr lang="en-US" sz="2272" b="1" i="0" u="none" strike="noStrike" cap="none">
                <a:solidFill>
                  <a:srgbClr val="0070C0"/>
                </a:solidFill>
                <a:latin typeface="Calibri"/>
                <a:ea typeface="Calibri"/>
                <a:cs typeface="Calibri"/>
                <a:sym typeface="Calibri"/>
              </a:rPr>
              <a:t>Raster</a:t>
            </a:r>
            <a:r>
              <a:rPr lang="en-US" sz="2272" b="1" i="0" u="none" strike="noStrike" cap="none">
                <a:solidFill>
                  <a:srgbClr val="000000"/>
                </a:solidFill>
                <a:latin typeface="Calibri"/>
                <a:ea typeface="Calibri"/>
                <a:cs typeface="Calibri"/>
                <a:sym typeface="Calibri"/>
              </a:rPr>
              <a:t> file!</a:t>
            </a: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r>
              <a:rPr lang="en-US" sz="2272" b="0" i="0" u="none" strike="noStrike" cap="none">
                <a:solidFill>
                  <a:srgbClr val="000000"/>
                </a:solidFill>
                <a:latin typeface="Calibri"/>
                <a:ea typeface="Calibri"/>
                <a:cs typeface="Calibri"/>
                <a:sym typeface="Calibri"/>
              </a:rPr>
              <a:t>An easy way to see if your PDF file contains vector or bitmap content is to magnify the drawing to more than 800%. If you see smooth curves and straight lines, it’s a vector file. If what you see on screen looks jagged, ragged or pixelated, it is a bitmap file (raster).</a:t>
            </a: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r>
              <a:rPr lang="en-US" sz="2272" b="1" i="0" u="none" strike="noStrike" cap="none">
                <a:solidFill>
                  <a:srgbClr val="000000"/>
                </a:solidFill>
                <a:latin typeface="Calibri"/>
                <a:ea typeface="Calibri"/>
                <a:cs typeface="Calibri"/>
                <a:sym typeface="Calibri"/>
              </a:rPr>
              <a:t>Recommended Use: </a:t>
            </a:r>
            <a:r>
              <a:rPr lang="en-US" sz="2272" b="0" i="0" u="none" strike="noStrike" cap="none">
                <a:solidFill>
                  <a:srgbClr val="000000"/>
                </a:solidFill>
                <a:latin typeface="Calibri"/>
                <a:ea typeface="Calibri"/>
                <a:cs typeface="Calibri"/>
                <a:sym typeface="Calibri"/>
              </a:rPr>
              <a:t>When you want to present a file to someone that CAN’T be edited.</a:t>
            </a: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endParaRPr sz="2272" b="0" i="0" u="none" strike="noStrike" cap="none">
              <a:solidFill>
                <a:srgbClr val="000000"/>
              </a:solidFill>
              <a:latin typeface="Arial"/>
              <a:ea typeface="Arial"/>
              <a:cs typeface="Arial"/>
              <a:sym typeface="Arial"/>
            </a:endParaRPr>
          </a:p>
          <a:p>
            <a:pPr marL="0" marR="0" lvl="0" indent="0" algn="l" rtl="0">
              <a:lnSpc>
                <a:spcPct val="80000"/>
              </a:lnSpc>
              <a:spcBef>
                <a:spcPts val="641"/>
              </a:spcBef>
              <a:spcAft>
                <a:spcPts val="0"/>
              </a:spcAft>
              <a:buClr>
                <a:srgbClr val="000000"/>
              </a:buClr>
              <a:buSzPts val="2272"/>
              <a:buFont typeface="Arial"/>
              <a:buNone/>
            </a:pPr>
            <a:endParaRPr sz="2272" b="0" i="0" u="none" strike="noStrike" cap="none">
              <a:solidFill>
                <a:srgbClr val="000000"/>
              </a:solidFill>
              <a:latin typeface="Arial"/>
              <a:ea typeface="Arial"/>
              <a:cs typeface="Arial"/>
              <a:sym typeface="Arial"/>
            </a:endParaRPr>
          </a:p>
        </p:txBody>
      </p:sp>
      <p:sp>
        <p:nvSpPr>
          <p:cNvPr id="1235" name="Google Shape;1235;p152"/>
          <p:cNvSpPr/>
          <p:nvPr/>
        </p:nvSpPr>
        <p:spPr>
          <a:xfrm>
            <a:off x="3868200" y="1148040"/>
            <a:ext cx="1206720" cy="63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Calibri"/>
                <a:ea typeface="Calibri"/>
                <a:cs typeface="Calibri"/>
                <a:sym typeface="Calibri"/>
              </a:rPr>
              <a:t>PDF</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23"/>
          <p:cNvSpPr txBox="1">
            <a:spLocks noGrp="1"/>
          </p:cNvSpPr>
          <p:nvPr>
            <p:ph type="body" idx="1"/>
          </p:nvPr>
        </p:nvSpPr>
        <p:spPr>
          <a:xfrm>
            <a:off x="435895" y="2180497"/>
            <a:ext cx="8272211" cy="3678303"/>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1196"/>
              <a:buChar char="◼"/>
            </a:pPr>
            <a:r>
              <a:rPr lang="en-US"/>
              <a:t>When deciding whether an image should be a bitmap or vector graphic, you should ask yourself the following questions:</a:t>
            </a:r>
            <a:endParaRPr/>
          </a:p>
          <a:p>
            <a:pPr marL="472500" lvl="1" indent="-229500" algn="l" rtl="0">
              <a:lnSpc>
                <a:spcPct val="100000"/>
              </a:lnSpc>
              <a:spcBef>
                <a:spcPts val="890"/>
              </a:spcBef>
              <a:spcAft>
                <a:spcPts val="0"/>
              </a:spcAft>
              <a:buSzPts val="2024"/>
              <a:buChar char="◼"/>
            </a:pPr>
            <a:r>
              <a:rPr lang="en-US" sz="2200"/>
              <a:t>Does the image need to be resized?</a:t>
            </a:r>
            <a:endParaRPr/>
          </a:p>
          <a:p>
            <a:pPr marL="472500" lvl="1" indent="-229500" algn="l" rtl="0">
              <a:lnSpc>
                <a:spcPct val="100000"/>
              </a:lnSpc>
              <a:spcBef>
                <a:spcPts val="890"/>
              </a:spcBef>
              <a:spcAft>
                <a:spcPts val="0"/>
              </a:spcAft>
              <a:buSzPts val="2024"/>
              <a:buChar char="◼"/>
            </a:pPr>
            <a:r>
              <a:rPr lang="en-US" sz="2200"/>
              <a:t>Does the image need to be drawn or scale?</a:t>
            </a:r>
            <a:endParaRPr/>
          </a:p>
          <a:p>
            <a:pPr marL="472500" lvl="1" indent="-229500" algn="l" rtl="0">
              <a:lnSpc>
                <a:spcPct val="100000"/>
              </a:lnSpc>
              <a:spcBef>
                <a:spcPts val="890"/>
              </a:spcBef>
              <a:spcAft>
                <a:spcPts val="0"/>
              </a:spcAft>
              <a:buSzPts val="2024"/>
              <a:buChar char="◼"/>
            </a:pPr>
            <a:r>
              <a:rPr lang="en-US" sz="2200"/>
              <a:t>Do you need the image to look real?</a:t>
            </a:r>
            <a:endParaRPr/>
          </a:p>
          <a:p>
            <a:pPr marL="472500" lvl="1" indent="-229500" algn="l" rtl="0">
              <a:lnSpc>
                <a:spcPct val="100000"/>
              </a:lnSpc>
              <a:spcBef>
                <a:spcPts val="890"/>
              </a:spcBef>
              <a:spcAft>
                <a:spcPts val="0"/>
              </a:spcAft>
              <a:buSzPts val="2024"/>
              <a:buChar char="◼"/>
            </a:pPr>
            <a:r>
              <a:rPr lang="en-US" sz="2200"/>
              <a:t>Do you have any restrictions on the file size?</a:t>
            </a:r>
            <a:endParaRPr/>
          </a:p>
          <a:p>
            <a:pPr marL="229500" lvl="0" indent="-150633" algn="l" rtl="0">
              <a:lnSpc>
                <a:spcPct val="100000"/>
              </a:lnSpc>
              <a:spcBef>
                <a:spcPts val="720"/>
              </a:spcBef>
              <a:spcAft>
                <a:spcPts val="0"/>
              </a:spcAft>
              <a:buSzPts val="1242"/>
              <a:buNone/>
            </a:pPr>
            <a:endParaRPr/>
          </a:p>
        </p:txBody>
      </p:sp>
      <p:sp>
        <p:nvSpPr>
          <p:cNvPr id="1241" name="Google Shape;1241;p123"/>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b="1"/>
              <a:t>BITMAP OR VECTOR GRAPHIC?</a:t>
            </a:r>
            <a:endParaRPr/>
          </a:p>
        </p:txBody>
      </p:sp>
      <p:sp>
        <p:nvSpPr>
          <p:cNvPr id="1242" name="Google Shape;1242;p123"/>
          <p:cNvSpPr txBox="1">
            <a:spLocks noGrp="1"/>
          </p:cNvSpPr>
          <p:nvPr>
            <p:ph type="ftr" idx="4294967295"/>
          </p:nvPr>
        </p:nvSpPr>
        <p:spPr>
          <a:xfrm>
            <a:off x="435894" y="5951812"/>
            <a:ext cx="5187908"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9"/>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lnSpcReduction="10000"/>
          </a:bodyPr>
          <a:lstStyle/>
          <a:p>
            <a:pPr marL="229500" lvl="0" indent="-229500" algn="l" rtl="0">
              <a:lnSpc>
                <a:spcPct val="100000"/>
              </a:lnSpc>
              <a:spcBef>
                <a:spcPts val="0"/>
              </a:spcBef>
              <a:spcAft>
                <a:spcPts val="0"/>
              </a:spcAft>
              <a:buSzPts val="2944"/>
              <a:buChar char="◼"/>
            </a:pPr>
            <a:r>
              <a:rPr lang="en-US" sz="3200"/>
              <a:t>It is possible to greatly reduce the size of an image by reducing the number of pixels used to represent the image</a:t>
            </a:r>
            <a:endParaRPr/>
          </a:p>
          <a:p>
            <a:pPr marL="229500" lvl="0" indent="-42554" algn="l" rtl="0">
              <a:lnSpc>
                <a:spcPct val="100000"/>
              </a:lnSpc>
              <a:spcBef>
                <a:spcPts val="1090"/>
              </a:spcBef>
              <a:spcAft>
                <a:spcPts val="0"/>
              </a:spcAft>
              <a:buSzPts val="2944"/>
              <a:buNone/>
            </a:pPr>
            <a:endParaRPr sz="3200"/>
          </a:p>
          <a:p>
            <a:pPr marL="229500" lvl="0" indent="-229500" algn="l" rtl="0">
              <a:lnSpc>
                <a:spcPct val="100000"/>
              </a:lnSpc>
              <a:spcBef>
                <a:spcPts val="1090"/>
              </a:spcBef>
              <a:spcAft>
                <a:spcPts val="0"/>
              </a:spcAft>
              <a:buSzPts val="2944"/>
              <a:buChar char="◼"/>
            </a:pPr>
            <a:r>
              <a:rPr lang="en-US" sz="3200"/>
              <a:t>Size savings are squared; i.e. if you reduce an image from 200x200 (40,000 pixels) by half to 100x100 (10,000 pixels), the size savings is actually 1/2 * 1/2 = 1/4</a:t>
            </a:r>
            <a:endParaRPr/>
          </a:p>
        </p:txBody>
      </p:sp>
      <p:sp>
        <p:nvSpPr>
          <p:cNvPr id="1248" name="Google Shape;1248;p79"/>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n-US"/>
              <a:t>CHANGING RESOLUTION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80"/>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8 BIT COLOR</a:t>
            </a:r>
            <a:br>
              <a:rPr lang="en-US" sz="2400">
                <a:solidFill>
                  <a:srgbClr val="FF0000"/>
                </a:solidFill>
              </a:rPr>
            </a:br>
            <a:r>
              <a:rPr lang="en-US" sz="2400">
                <a:solidFill>
                  <a:srgbClr val="FF0000"/>
                </a:solidFill>
              </a:rPr>
              <a:t> 261X275 PIXELS, 38 KB GIF</a:t>
            </a:r>
            <a:endParaRPr/>
          </a:p>
        </p:txBody>
      </p:sp>
      <p:pic>
        <p:nvPicPr>
          <p:cNvPr id="1254" name="Google Shape;1254;p80"/>
          <p:cNvPicPr preferRelativeResize="0"/>
          <p:nvPr/>
        </p:nvPicPr>
        <p:blipFill rotWithShape="1">
          <a:blip r:embed="rId3">
            <a:alphaModFix/>
          </a:blip>
          <a:srcRect/>
          <a:stretch/>
        </p:blipFill>
        <p:spPr>
          <a:xfrm>
            <a:off x="2286000" y="1752600"/>
            <a:ext cx="4556125" cy="4800600"/>
          </a:xfrm>
          <a:prstGeom prst="rect">
            <a:avLst/>
          </a:prstGeom>
          <a:solidFill>
            <a:schemeClr val="dk1"/>
          </a:solidFill>
          <a:ln>
            <a:noFill/>
          </a:ln>
          <a:effectLst>
            <a:outerShdw dist="35921" dir="2700000" algn="ctr" rotWithShape="0">
              <a:schemeClr val="lt2"/>
            </a:outerShdw>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81"/>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8 BIT COLOR</a:t>
            </a:r>
            <a:br>
              <a:rPr lang="en-US" sz="2400">
                <a:solidFill>
                  <a:srgbClr val="FF0000"/>
                </a:solidFill>
              </a:rPr>
            </a:br>
            <a:r>
              <a:rPr lang="en-US" sz="2400">
                <a:solidFill>
                  <a:srgbClr val="FF0000"/>
                </a:solidFill>
              </a:rPr>
              <a:t>~130X137 PIXELS, 9KB GIF</a:t>
            </a:r>
            <a:endParaRPr/>
          </a:p>
        </p:txBody>
      </p:sp>
      <p:pic>
        <p:nvPicPr>
          <p:cNvPr id="1260" name="Google Shape;1260;p81"/>
          <p:cNvPicPr preferRelativeResize="0"/>
          <p:nvPr/>
        </p:nvPicPr>
        <p:blipFill rotWithShape="1">
          <a:blip r:embed="rId3">
            <a:alphaModFix/>
          </a:blip>
          <a:srcRect/>
          <a:stretch/>
        </p:blipFill>
        <p:spPr>
          <a:xfrm>
            <a:off x="2286000" y="1752600"/>
            <a:ext cx="4559300" cy="4800600"/>
          </a:xfrm>
          <a:prstGeom prst="rect">
            <a:avLst/>
          </a:prstGeom>
          <a:noFill/>
          <a:ln>
            <a:noFill/>
          </a:ln>
          <a:effectLst>
            <a:outerShdw dist="35921" dir="2700000" algn="ctr" rotWithShape="0">
              <a:schemeClr val="lt2"/>
            </a:outerShdw>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82"/>
          <p:cNvSpPr txBox="1">
            <a:spLocks noGrp="1"/>
          </p:cNvSpPr>
          <p:nvPr>
            <p:ph type="title"/>
          </p:nvPr>
        </p:nvSpPr>
        <p:spPr>
          <a:xfrm>
            <a:off x="685800" y="3810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8 BIT COLOR</a:t>
            </a:r>
            <a:br>
              <a:rPr lang="en-US" sz="2400">
                <a:solidFill>
                  <a:srgbClr val="FF0000"/>
                </a:solidFill>
              </a:rPr>
            </a:br>
            <a:r>
              <a:rPr lang="en-US" sz="2400">
                <a:solidFill>
                  <a:srgbClr val="FF0000"/>
                </a:solidFill>
              </a:rPr>
              <a:t>~65X68 PIXELS, 3KB GIF</a:t>
            </a:r>
            <a:endParaRPr/>
          </a:p>
        </p:txBody>
      </p:sp>
      <p:pic>
        <p:nvPicPr>
          <p:cNvPr id="1266" name="Google Shape;1266;p82"/>
          <p:cNvPicPr preferRelativeResize="0"/>
          <p:nvPr/>
        </p:nvPicPr>
        <p:blipFill rotWithShape="1">
          <a:blip r:embed="rId3">
            <a:alphaModFix/>
          </a:blip>
          <a:srcRect/>
          <a:stretch/>
        </p:blipFill>
        <p:spPr>
          <a:xfrm>
            <a:off x="2286000" y="1752600"/>
            <a:ext cx="4592638" cy="4800600"/>
          </a:xfrm>
          <a:prstGeom prst="rect">
            <a:avLst/>
          </a:prstGeom>
          <a:noFill/>
          <a:ln>
            <a:noFill/>
          </a:ln>
          <a:effectLst>
            <a:outerShdw dist="35921" dir="2700000" algn="ctr" rotWithShape="0">
              <a:schemeClr val="lt2"/>
            </a:outerShdw>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84"/>
          <p:cNvSpPr txBox="1">
            <a:spLocks noGrp="1"/>
          </p:cNvSpPr>
          <p:nvPr>
            <p:ph type="body" idx="4294967295"/>
          </p:nvPr>
        </p:nvSpPr>
        <p:spPr>
          <a:xfrm>
            <a:off x="457200" y="2020824"/>
            <a:ext cx="8229600" cy="4075176"/>
          </a:xfrm>
          <a:prstGeom prst="rect">
            <a:avLst/>
          </a:prstGeom>
          <a:noFill/>
          <a:ln>
            <a:noFill/>
          </a:ln>
        </p:spPr>
        <p:txBody>
          <a:bodyPr spcFirstLastPara="1" wrap="square" lIns="91425" tIns="45700" rIns="91425" bIns="45700" anchor="ctr" anchorCtr="0">
            <a:normAutofit/>
          </a:bodyPr>
          <a:lstStyle/>
          <a:p>
            <a:pPr marL="229500" lvl="0" indent="-229500" algn="l" rtl="0">
              <a:lnSpc>
                <a:spcPct val="100000"/>
              </a:lnSpc>
              <a:spcBef>
                <a:spcPts val="0"/>
              </a:spcBef>
              <a:spcAft>
                <a:spcPts val="0"/>
              </a:spcAft>
              <a:buSzPts val="2576"/>
              <a:buChar char="◼"/>
            </a:pPr>
            <a:r>
              <a:rPr lang="en-US" sz="2800"/>
              <a:t>Often, it is desirable to apply a compression algorithm to an image to reduce the file size</a:t>
            </a:r>
            <a:endParaRPr/>
          </a:p>
          <a:p>
            <a:pPr marL="229500" lvl="0" indent="-65923" algn="l" rtl="0">
              <a:lnSpc>
                <a:spcPct val="100000"/>
              </a:lnSpc>
              <a:spcBef>
                <a:spcPts val="1010"/>
              </a:spcBef>
              <a:spcAft>
                <a:spcPts val="0"/>
              </a:spcAft>
              <a:buSzPts val="2576"/>
              <a:buNone/>
            </a:pPr>
            <a:endParaRPr sz="2800"/>
          </a:p>
        </p:txBody>
      </p:sp>
      <p:sp>
        <p:nvSpPr>
          <p:cNvPr id="1272" name="Google Shape;1272;p84"/>
          <p:cNvSpPr txBox="1">
            <a:spLocks noGrp="1"/>
          </p:cNvSpPr>
          <p:nvPr>
            <p:ph type="title"/>
          </p:nvPr>
        </p:nvSpPr>
        <p:spPr>
          <a:xfrm>
            <a:off x="435894" y="702156"/>
            <a:ext cx="8272212" cy="1013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400"/>
              <a:buFont typeface="Gill Sans"/>
              <a:buNone/>
            </a:pPr>
            <a:r>
              <a:rPr lang="en-US" sz="2400"/>
              <a:t>COMPRESSION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85"/>
          <p:cNvSpPr txBox="1">
            <a:spLocks noGrp="1"/>
          </p:cNvSpPr>
          <p:nvPr>
            <p:ph type="title"/>
          </p:nvPr>
        </p:nvSpPr>
        <p:spPr>
          <a:xfrm>
            <a:off x="685800" y="-76200"/>
            <a:ext cx="7772400" cy="1143000"/>
          </a:xfrm>
          <a:prstGeom prst="rect">
            <a:avLst/>
          </a:prstGeom>
          <a:solidFill>
            <a:schemeClr val="lt1"/>
          </a:solidFill>
          <a:ln w="76200" cap="flat" cmpd="thinThick">
            <a:solidFill>
              <a:schemeClr val="dk1"/>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0000"/>
              </a:buClr>
              <a:buSzPts val="2400"/>
              <a:buFont typeface="Gill Sans"/>
              <a:buNone/>
            </a:pPr>
            <a:r>
              <a:rPr lang="en-US" sz="2400">
                <a:solidFill>
                  <a:srgbClr val="FF0000"/>
                </a:solidFill>
              </a:rPr>
              <a:t>JPEG IMAGE, QUALITY 85; 59 KB </a:t>
            </a:r>
            <a:endParaRPr/>
          </a:p>
        </p:txBody>
      </p:sp>
      <p:pic>
        <p:nvPicPr>
          <p:cNvPr id="1278" name="Google Shape;1278;p85" descr="C:\WINNT\Profiles\ddobson\Desktop\longs-peak-3.jpg"/>
          <p:cNvPicPr preferRelativeResize="0"/>
          <p:nvPr/>
        </p:nvPicPr>
        <p:blipFill rotWithShape="1">
          <a:blip r:embed="rId3">
            <a:alphaModFix/>
          </a:blip>
          <a:srcRect/>
          <a:stretch/>
        </p:blipFill>
        <p:spPr>
          <a:xfrm>
            <a:off x="228600" y="914400"/>
            <a:ext cx="8686800" cy="5791200"/>
          </a:xfrm>
          <a:prstGeom prst="rect">
            <a:avLst/>
          </a:prstGeom>
          <a:noFill/>
          <a:ln>
            <a:noFill/>
          </a:ln>
        </p:spPr>
      </p:pic>
    </p:spTree>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5647</Words>
  <Application>Microsoft Office PowerPoint</Application>
  <PresentationFormat>عرض على الشاشة (4:3)</PresentationFormat>
  <Paragraphs>711</Paragraphs>
  <Slides>123</Slides>
  <Notes>122</Notes>
  <HiddenSlides>0</HiddenSlides>
  <MMClips>0</MMClips>
  <ScaleCrop>false</ScaleCrop>
  <HeadingPairs>
    <vt:vector size="8" baseType="variant">
      <vt:variant>
        <vt:lpstr>الخطوط المستخدمة</vt:lpstr>
      </vt:variant>
      <vt:variant>
        <vt:i4>9</vt:i4>
      </vt:variant>
      <vt:variant>
        <vt:lpstr>نسق</vt:lpstr>
      </vt:variant>
      <vt:variant>
        <vt:i4>1</vt:i4>
      </vt:variant>
      <vt:variant>
        <vt:lpstr>خوادم OLE مضمنة</vt:lpstr>
      </vt:variant>
      <vt:variant>
        <vt:i4>1</vt:i4>
      </vt:variant>
      <vt:variant>
        <vt:lpstr>عناوين الشرائح</vt:lpstr>
      </vt:variant>
      <vt:variant>
        <vt:i4>123</vt:i4>
      </vt:variant>
    </vt:vector>
  </HeadingPairs>
  <TitlesOfParts>
    <vt:vector size="134" baseType="lpstr">
      <vt:lpstr>Gill Sans</vt:lpstr>
      <vt:lpstr>Rockwell</vt:lpstr>
      <vt:lpstr>Times New Roman</vt:lpstr>
      <vt:lpstr>Noto Sans Symbols</vt:lpstr>
      <vt:lpstr>Helvetica Neue</vt:lpstr>
      <vt:lpstr>Arial</vt:lpstr>
      <vt:lpstr>Verdana</vt:lpstr>
      <vt:lpstr>Calibri</vt:lpstr>
      <vt:lpstr>Tahoma</vt:lpstr>
      <vt:lpstr>Dividend</vt:lpstr>
      <vt:lpstr>Imaging.Document</vt:lpstr>
      <vt:lpstr>Mansoura University  Faculty of Computers and Information Second Semester- 2020-2021 </vt:lpstr>
      <vt:lpstr>عرض تقديمي في PowerPoint</vt:lpstr>
      <vt:lpstr>عرض تقديمي في PowerPoint</vt:lpstr>
      <vt:lpstr>REASONS TO STUDY CG</vt:lpstr>
      <vt:lpstr>عرض تقديمي في PowerPoint</vt:lpstr>
      <vt:lpstr>USES OF COMPUTER GRAPHICS</vt:lpstr>
      <vt:lpstr>USES OF COMPUTER GRAPHICS</vt:lpstr>
      <vt:lpstr>USES OF COMPUTER GRAPHICS</vt:lpstr>
      <vt:lpstr>CG DEFINITION</vt:lpstr>
      <vt:lpstr>CG DEFINITION</vt:lpstr>
      <vt:lpstr>COMPUTER GRAPHICS, BY WILLIAM A. FETTER, 1966</vt:lpstr>
      <vt:lpstr>FOUR MAIN OPERATIONS OF COMPUTER GRAPHICS</vt:lpstr>
      <vt:lpstr>IMAGE EDITING</vt:lpstr>
      <vt:lpstr>IMAGE EDITING</vt:lpstr>
      <vt:lpstr>IMAGE EDITING</vt:lpstr>
      <vt:lpstr>IMAGE EDITING</vt:lpstr>
      <vt:lpstr>IMAGE EDITING</vt:lpstr>
      <vt:lpstr>2D VS. 3D</vt:lpstr>
      <vt:lpstr>3D MODELING</vt:lpstr>
      <vt:lpstr>2D RENDERING</vt:lpstr>
      <vt:lpstr>CREATING 3D</vt:lpstr>
      <vt:lpstr>3D MODELING EXAMPLE: POLYGONAL MESH</vt:lpstr>
      <vt:lpstr>3D EFFECTS EXAMPLE: TEXTURE MAPPING</vt:lpstr>
      <vt:lpstr>3D EFFECTS EXAMPLE: SHADOWS</vt:lpstr>
      <vt:lpstr>ANIMATION</vt:lpstr>
      <vt:lpstr> APPLICATIONS OF COMPUTER GRAPHICS </vt:lpstr>
      <vt:lpstr>ENTERTAINMENT</vt:lpstr>
      <vt:lpstr>COMPUTER AIDED DESIGN(CAD)</vt:lpstr>
      <vt:lpstr>GRAPHICAL USER INTERFACE (GUI)</vt:lpstr>
      <vt:lpstr>MEDICAL APPLICATIONS</vt:lpstr>
      <vt:lpstr>ENGINEERING</vt:lpstr>
      <vt:lpstr>COMPUTER ART</vt:lpstr>
      <vt:lpstr>PIXELS AND IMAGES </vt:lpstr>
      <vt:lpstr>PIXELS AND IMAGES </vt:lpstr>
      <vt:lpstr>SCREEN ”RESOLUTION”</vt:lpstr>
      <vt:lpstr>2D CARTESIAN COORDINATE SYSTEM</vt:lpstr>
      <vt:lpstr>LOCATE A POINT USING 2D CARTESIAN</vt:lpstr>
      <vt:lpstr>EXAMPLE POINTS LABELED WITH 2D CARTESIAN COORDINATES</vt:lpstr>
      <vt:lpstr>3D CARTESIAN COORDINATE SYSTEM </vt:lpstr>
      <vt:lpstr>عرض تقديمي في PowerPoint</vt:lpstr>
      <vt:lpstr>SCREEN COORDINATE</vt:lpstr>
      <vt:lpstr>SCREEN COORDINATE</vt:lpstr>
      <vt:lpstr>SCREEN COORDINATE</vt:lpstr>
      <vt:lpstr>POSITIONING SYSTEM</vt:lpstr>
      <vt:lpstr>COORDINATE SYSTEMS</vt:lpstr>
      <vt:lpstr>INTERACTIVE AND PASSIVE GRAPHICS</vt:lpstr>
      <vt:lpstr>ENABLING MODERN COMPUTER GRAPHICS (1) </vt:lpstr>
      <vt:lpstr>ENABLING MODERN COMPUTER GRAPHICS (2) </vt:lpstr>
      <vt:lpstr>ENABLING MODERN COMPUTER GRAPHICS (3) </vt:lpstr>
      <vt:lpstr>DIGRESSION: AUGMENTED REALITY</vt:lpstr>
      <vt:lpstr>ENABLING MODERN COMPUTER GRAPHICS (5/5)</vt:lpstr>
      <vt:lpstr>GRAPHICS DISPLAY HARDWARE</vt:lpstr>
      <vt:lpstr>CONCEPTUAL FRAMEWORK FOR INTERACTIVE GRAPHICS</vt:lpstr>
      <vt:lpstr>GRAPHICS LIBRARY</vt:lpstr>
      <vt:lpstr>APPLICATION DISTINCTIONS: TWO BASIC PARADIGMS</vt:lpstr>
      <vt:lpstr>SAMPLE-BASED GRAPHICS (1/3)</vt:lpstr>
      <vt:lpstr>SAMPLE-BASED GRAPHICS (2/3)</vt:lpstr>
      <vt:lpstr>SAMPLE-BASED GRAPHICS (3/3)</vt:lpstr>
      <vt:lpstr>SAMPLING AN IMAGE</vt:lpstr>
      <vt:lpstr>WHAT’S THE ADVANTAGE?</vt:lpstr>
      <vt:lpstr>WHAT’S THE DISADVANTAGE?</vt:lpstr>
      <vt:lpstr>GEOMETRY-BASED GRAPHICS (2/2)</vt:lpstr>
      <vt:lpstr>BIT DEPTH</vt:lpstr>
      <vt:lpstr>BIT DEPTH</vt:lpstr>
      <vt:lpstr>BIT DEPTH</vt:lpstr>
      <vt:lpstr>COLOR DEPTH</vt:lpstr>
      <vt:lpstr>CHANGING COLOR DEPTH</vt:lpstr>
      <vt:lpstr>8 BIT COLOR  261X275 PIXELS, 38 KB GIF</vt:lpstr>
      <vt:lpstr>4 BIT COLOR 261X275 PIXELS, 13 KB GIF</vt:lpstr>
      <vt:lpstr>2 BIT COLOR 261X275 PIXELS, 5 KB GIF</vt:lpstr>
      <vt:lpstr>1 BIT COLOR 261X275 PIXELS, 2 KB GIF</vt:lpstr>
      <vt:lpstr>HOW RASTER IMAGE STORE PIXELS COLORS?</vt:lpstr>
      <vt:lpstr>INDEXED COLOR IMAGES</vt:lpstr>
      <vt:lpstr>TRUE COLOR IMAGES</vt:lpstr>
      <vt:lpstr>IMAGE REPRESENTATION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BITMAP OR VECTOR GRAPHIC?</vt:lpstr>
      <vt:lpstr>CHANGING RESOLUTION</vt:lpstr>
      <vt:lpstr>8 BIT COLOR  261X275 PIXELS, 38 KB GIF</vt:lpstr>
      <vt:lpstr>8 BIT COLOR ~130X137 PIXELS, 9KB GIF</vt:lpstr>
      <vt:lpstr>8 BIT COLOR ~65X68 PIXELS, 3KB GIF</vt:lpstr>
      <vt:lpstr>COMPRESSION</vt:lpstr>
      <vt:lpstr>JPEG IMAGE, QUALITY 85; 59 KB </vt:lpstr>
      <vt:lpstr>GIF IMAGE (8 BIT COLOR) 113 KB (DEPENDING ON ENCODING, PNG WOULD BE PERFECT BUT UP TO 6X AS BIG)</vt:lpstr>
      <vt:lpstr>COMPRESSION EXAMPLES</vt:lpstr>
      <vt:lpstr>ORIGINAL (804 KB BITMAP)</vt:lpstr>
      <vt:lpstr>GIF - 259 KB (8 BIT COLOR)</vt:lpstr>
      <vt:lpstr>JPEG - QUALITY 100 - 326 KB</vt:lpstr>
      <vt:lpstr>JPEG - QUALITY 75 - 71 KB</vt:lpstr>
      <vt:lpstr>JPEG - QUALITY 50 - 46 KB</vt:lpstr>
      <vt:lpstr>JPEG - QUALITY 25 - 29 KB</vt:lpstr>
      <vt:lpstr>JPEG - QUALITY 10 - 15 KB</vt:lpstr>
      <vt:lpstr>JPEG - QUALITY 5 - 9 KB</vt:lpstr>
      <vt:lpstr>TRANSPARENCY</vt:lpstr>
      <vt:lpstr>TRANSPARENCY</vt:lpstr>
      <vt:lpstr>TRANSPARENCY</vt:lpstr>
      <vt:lpstr>ASPECT RATIO</vt:lpstr>
      <vt:lpstr>ASPECT RATIO</vt:lpstr>
      <vt:lpstr>ASPECT RATIO</vt:lpstr>
      <vt:lpstr>COMPONENTS OF COMPUTER GRAPHICS SYSTEM</vt:lpstr>
      <vt:lpstr>CG APPLICATION LIFECYCLE</vt:lpstr>
      <vt:lpstr>CPU AND GPU</vt:lpstr>
      <vt:lpstr>PROCESSING DEVICE</vt:lpstr>
      <vt:lpstr>GPU</vt:lpstr>
      <vt:lpstr>FRAME BUFFER</vt:lpstr>
      <vt:lpstr>OUTPUT DEVICES- CATHODE-RAY TUBE(CRT)</vt:lpstr>
      <vt:lpstr>CRT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Waleed M. Mohamed Eladrowsy</dc:creator>
  <cp:lastModifiedBy>أبو مالك هيثم الغريب</cp:lastModifiedBy>
  <cp:revision>1</cp:revision>
  <dcterms:created xsi:type="dcterms:W3CDTF">2021-03-19T16:59:30Z</dcterms:created>
  <dcterms:modified xsi:type="dcterms:W3CDTF">2025-02-10T08:03:30Z</dcterms:modified>
</cp:coreProperties>
</file>